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  <p:sldMasterId id="2147483762" r:id="rId3"/>
    <p:sldMasterId id="2147483774" r:id="rId4"/>
    <p:sldMasterId id="2147483794" r:id="rId5"/>
  </p:sldMasterIdLst>
  <p:notesMasterIdLst>
    <p:notesMasterId r:id="rId41"/>
  </p:notesMasterIdLst>
  <p:handoutMasterIdLst>
    <p:handoutMasterId r:id="rId42"/>
  </p:handoutMasterIdLst>
  <p:sldIdLst>
    <p:sldId id="257" r:id="rId6"/>
    <p:sldId id="267" r:id="rId7"/>
    <p:sldId id="263" r:id="rId8"/>
    <p:sldId id="269" r:id="rId9"/>
    <p:sldId id="268" r:id="rId10"/>
    <p:sldId id="270" r:id="rId11"/>
    <p:sldId id="271" r:id="rId12"/>
    <p:sldId id="272" r:id="rId13"/>
    <p:sldId id="273" r:id="rId14"/>
    <p:sldId id="274" r:id="rId15"/>
    <p:sldId id="276" r:id="rId16"/>
    <p:sldId id="277" r:id="rId17"/>
    <p:sldId id="279" r:id="rId18"/>
    <p:sldId id="280" r:id="rId19"/>
    <p:sldId id="283" r:id="rId20"/>
    <p:sldId id="285" r:id="rId21"/>
    <p:sldId id="281" r:id="rId22"/>
    <p:sldId id="282" r:id="rId23"/>
    <p:sldId id="286" r:id="rId24"/>
    <p:sldId id="287" r:id="rId25"/>
    <p:sldId id="288" r:id="rId26"/>
    <p:sldId id="293" r:id="rId27"/>
    <p:sldId id="299" r:id="rId28"/>
    <p:sldId id="296" r:id="rId29"/>
    <p:sldId id="289" r:id="rId30"/>
    <p:sldId id="297" r:id="rId31"/>
    <p:sldId id="300" r:id="rId32"/>
    <p:sldId id="294" r:id="rId33"/>
    <p:sldId id="292" r:id="rId34"/>
    <p:sldId id="304" r:id="rId35"/>
    <p:sldId id="305" r:id="rId36"/>
    <p:sldId id="302" r:id="rId37"/>
    <p:sldId id="303" r:id="rId38"/>
    <p:sldId id="307" r:id="rId39"/>
    <p:sldId id="308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8DC2"/>
    <a:srgbClr val="00CC66"/>
    <a:srgbClr val="FFCC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778" autoAdjust="0"/>
  </p:normalViewPr>
  <p:slideViewPr>
    <p:cSldViewPr>
      <p:cViewPr>
        <p:scale>
          <a:sx n="66" d="100"/>
          <a:sy n="66" d="100"/>
        </p:scale>
        <p:origin x="-2346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125A2A3-83AD-3A4F-B0A0-F739916D572A}" type="datetimeFigureOut">
              <a:rPr lang="en-US"/>
              <a:pPr>
                <a:defRPr/>
              </a:pPr>
              <a:t>12/3/2013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62BD4C2-F36E-434E-BD8C-2A4D69955B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5007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36308-085C-40E0-A4F6-9B3EF2450792}" type="datetimeFigureOut">
              <a:rPr lang="zh-CN" altLang="en-US" smtClean="0"/>
              <a:t>2013/12/3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7B412-F662-446A-ACAE-E8C0E2C6A4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603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Thank Pierre</a:t>
            </a:r>
            <a:r>
              <a:rPr lang="en-US" altLang="zh-CN" baseline="0" smtClean="0"/>
              <a:t> </a:t>
            </a:r>
            <a:r>
              <a:rPr lang="en-US" altLang="zh-CN" dirty="0" smtClean="0"/>
              <a:t>for the introduction.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In this talk, I will show a new representation for spherical functions, called Anisotropic Spherical Gaussians.</a:t>
            </a:r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819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2012, Iwasaki et al. </a:t>
            </a:r>
            <a:r>
              <a:rPr lang="en-US" altLang="zh-CN" dirty="0" smtClean="0"/>
              <a:t>presented </a:t>
            </a:r>
            <a:r>
              <a:rPr lang="en-US" baseline="0" dirty="0" smtClean="0"/>
              <a:t>bi-scale BRDF editing.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They consider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large-scale BRDF as convolution of small-scale BRDF and the BVNDF.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B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 functions are represented using SGs in their method.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in 2012,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Rousiers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et al. achieved real-time rendering of rough refractions by approximating the BTDF using SGs.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1856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Although</a:t>
            </a:r>
            <a:r>
              <a:rPr lang="en-US" altLang="zh-CN" baseline="0" dirty="0" smtClean="0"/>
              <a:t> SGs are widely used, they still have some intrinsic limitations.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As you can see here, SGs are intrinsically isotropic.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 matter how we change the bandwidth, their hotspot area is circular. They can’t have elliptical shape.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However, real world signals are more or less anisotropic.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 example,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fluorescent 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lights, and metal</a:t>
            </a:r>
            <a:r>
              <a:rPr lang="en-US" altLang="zh-CN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BRDFs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usually</a:t>
            </a:r>
            <a:r>
              <a:rPr lang="en-US" altLang="zh-CN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highly anisotropic.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6425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To represent such an</a:t>
            </a:r>
            <a:r>
              <a:rPr lang="en-US" baseline="0" dirty="0" smtClean="0"/>
              <a:t> anisotropic function, as you can see on the right, a mixture model of many SGs are required to reach a high accuracy.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Moreover, such a representation does not scale well with anisotropy levels.</a:t>
            </a:r>
          </a:p>
          <a:p>
            <a:endParaRPr lang="en-US" baseline="0" dirty="0" smtClean="0"/>
          </a:p>
          <a:p>
            <a:r>
              <a:rPr lang="en-US" dirty="0" smtClean="0"/>
              <a:t>A trade off</a:t>
            </a:r>
            <a:r>
              <a:rPr lang="en-US" baseline="0" dirty="0" smtClean="0"/>
              <a:t> has to be made between accuracy and performance.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608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To address the limitation of SGs, we propose a novel representation,</a:t>
            </a:r>
            <a:r>
              <a:rPr lang="en-US" baseline="0" dirty="0" smtClean="0"/>
              <a:t> called Anisotropic Spherical Gaussians, short as </a:t>
            </a:r>
            <a:r>
              <a:rPr lang="en-US" altLang="zh-CN" baseline="0" dirty="0" smtClean="0"/>
              <a:t>A</a:t>
            </a:r>
            <a:r>
              <a:rPr lang="en-US" baseline="0" dirty="0" smtClean="0"/>
              <a:t>SGs.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Our goal is to achieve better scalability in representing anisotropic functions.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As shown on the right,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much smaller number of ASGs are usually enough to accurately represent anisotropic functions. 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Compared to SGs, our new representation leads to improvements in both accuracy and speed. </a:t>
            </a:r>
            <a:endParaRPr lang="en-US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0445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At first glance, it seems that designing the formulas of ASGs should be easy,</a:t>
            </a:r>
            <a:r>
              <a:rPr lang="en-US" altLang="zh-CN" baseline="0" dirty="0" smtClean="0"/>
              <a:t> since it is just like extending a circle to an ellipse. </a:t>
            </a:r>
          </a:p>
          <a:p>
            <a:endParaRPr lang="en-US" altLang="zh-CN" baseline="0" dirty="0" smtClean="0"/>
          </a:p>
          <a:p>
            <a:r>
              <a:rPr lang="en-US" baseline="0" dirty="0" smtClean="0"/>
              <a:t>For example, adding an extra parameter to SG might be able to obtain an anisotropic representation.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However, we should make the new representation possess those good properties of SGs in order for practical uses.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So, these are the properties that are needed to be preserved.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4394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look</a:t>
            </a:r>
            <a:r>
              <a:rPr lang="en-US" baseline="0" dirty="0" smtClean="0"/>
              <a:t>ed into Directional Statistics. That’s where Spherical Gaussian comes from.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tested anisotropic distributions in the field.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Fisher-Bingham distribution has too many parameters, which is hard to fit and costly to use.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Although Kent distribution has only 5 parameters, it doesn’t have analytical integral solution. Moreover, it is not closed under multiplication, which is undesired.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finally spotted Bingham distribution.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2468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the definition</a:t>
            </a:r>
            <a:r>
              <a:rPr lang="en-US" baseline="0" dirty="0" smtClean="0"/>
              <a:t> of our proposed ASG representation.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It has several parameters: </a:t>
            </a:r>
          </a:p>
          <a:p>
            <a:r>
              <a:rPr lang="en-US" baseline="0" dirty="0" smtClean="0"/>
              <a:t>3 axes, namely tangent axis, bi-tangent axis, and lobe axis. </a:t>
            </a:r>
          </a:p>
          <a:p>
            <a:r>
              <a:rPr lang="en-US" baseline="0" dirty="0" smtClean="0"/>
              <a:t>These 3 axes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 an orthonormal frame. 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It contains two bandwidth parameters:</a:t>
            </a:r>
            <a:r>
              <a:rPr lang="en-US" baseline="0" dirty="0" smtClean="0"/>
              <a:t> lambda for x axis and mu for y axis.</a:t>
            </a:r>
          </a:p>
          <a:p>
            <a:endParaRPr lang="en-US" dirty="0" smtClean="0"/>
          </a:p>
          <a:p>
            <a:r>
              <a:rPr lang="en-US" dirty="0" smtClean="0"/>
              <a:t>It is formulated</a:t>
            </a:r>
            <a:r>
              <a:rPr lang="en-US" baseline="0" dirty="0" smtClean="0"/>
              <a:t> as the product of two terms: </a:t>
            </a:r>
            <a:r>
              <a:rPr lang="en-US" dirty="0" smtClean="0"/>
              <a:t>a smooth term defined</a:t>
            </a:r>
            <a:r>
              <a:rPr lang="en-US" baseline="0" dirty="0" smtClean="0"/>
              <a:t> as a cosine term, and an exponential term, which is essentially the Bingham distribution.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Since Bingham distribution has two peaks,  we incorporate the smooth term to constrain the value in the upper hemisphere.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is how it looks like.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6966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we show some examples of ASGs with different bandwidth.</a:t>
            </a:r>
          </a:p>
          <a:p>
            <a:endParaRPr lang="en-US" dirty="0" smtClean="0"/>
          </a:p>
          <a:p>
            <a:r>
              <a:rPr lang="en-US" dirty="0" smtClean="0"/>
              <a:t>We can see how the shape of the lobe change with different bandwidth parameters.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2563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Now, we introduce the operators that ASGs retain. </a:t>
            </a:r>
          </a:p>
          <a:p>
            <a:endParaRPr lang="en-US" dirty="0" smtClean="0"/>
          </a:p>
          <a:p>
            <a:r>
              <a:rPr lang="en-US" dirty="0" smtClean="0"/>
              <a:t>Note that, for the three desired</a:t>
            </a:r>
            <a:r>
              <a:rPr lang="en-US" baseline="0" dirty="0" smtClean="0"/>
              <a:t> operators: integral, product, convolution.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ASGs do NOT have exact closed-form solutions.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However, we have derived approximated closed-form solutions for the three operators.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More important, we have validated that errors of approximations are nearly </a:t>
            </a:r>
            <a:r>
              <a:rPr lang="en-US" dirty="0" smtClean="0"/>
              <a:t>negligible</a:t>
            </a:r>
            <a:r>
              <a:rPr lang="en-US" baseline="0" dirty="0" smtClean="0"/>
              <a:t> for commonly used parameters.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accuracy of our closed-form approximations are enough for rendering applications.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9223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Here’s the approximate</a:t>
            </a:r>
            <a:r>
              <a:rPr lang="en-US" baseline="0" dirty="0" smtClean="0"/>
              <a:t> expression of the integral of ASGs.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don’t show derivation details here, please refer to our paper for more information.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As we can see, the error is less than point six eight percent when bandwidth parameters are more than five, which is enough for applications.</a:t>
            </a:r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627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Before introducing our new representation,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let’s first review some necessary backgrounds.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Let’s see what Spherical Gaussians look like.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en-US" altLang="zh-CN" dirty="0" smtClean="0"/>
              <a:t>As shown</a:t>
            </a:r>
            <a:r>
              <a:rPr lang="en-US" altLang="zh-CN" baseline="0" dirty="0" smtClean="0"/>
              <a:t> in the definition of an SG, </a:t>
            </a:r>
            <a:r>
              <a:rPr lang="en-US" altLang="zh-CN" dirty="0" smtClean="0"/>
              <a:t>It has two</a:t>
            </a:r>
            <a:r>
              <a:rPr lang="en-US" altLang="zh-CN" baseline="0" dirty="0" smtClean="0"/>
              <a:t> parameters: a center direction and a bandwidth parameter.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en-US" altLang="zh-CN" dirty="0" smtClean="0"/>
              <a:t>By varying the center direction,</a:t>
            </a:r>
            <a:r>
              <a:rPr lang="en-US" altLang="zh-CN" baseline="0" dirty="0" smtClean="0"/>
              <a:t> we can obtain SGs with </a:t>
            </a:r>
            <a:r>
              <a:rPr lang="en-US" altLang="zh-CN" dirty="0" smtClean="0"/>
              <a:t>different </a:t>
            </a:r>
            <a:r>
              <a:rPr lang="en-US" altLang="zh-CN" baseline="0" dirty="0" smtClean="0"/>
              <a:t>orientations. 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So, SGs are rotationally invariant.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0272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product of two ASGs can still be well approximated by another ASG. 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approximated result highly resembles ground truth.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096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for the convolution operator, </a:t>
            </a:r>
          </a:p>
          <a:p>
            <a:endParaRPr lang="en-US" dirty="0" smtClean="0"/>
          </a:p>
          <a:p>
            <a:r>
              <a:rPr lang="en-US" dirty="0" smtClean="0"/>
              <a:t>The convolution of an ASG with an isotropic ASG, </a:t>
            </a:r>
            <a:r>
              <a:rPr lang="en-US" baseline="0" dirty="0" smtClean="0"/>
              <a:t>can be written formally like this.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Similarly, we find that the convolution can also be well approximated by a single ASG.</a:t>
            </a:r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9883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Here is the validation.</a:t>
            </a:r>
          </a:p>
          <a:p>
            <a:endParaRPr lang="en-US" dirty="0" smtClean="0"/>
          </a:p>
          <a:p>
            <a:r>
              <a:rPr lang="en-US" dirty="0" smtClean="0"/>
              <a:t>The</a:t>
            </a:r>
            <a:r>
              <a:rPr lang="en-US" baseline="0" dirty="0" smtClean="0"/>
              <a:t> approximation still resembles ground truth.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4455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To summarize the mathematical properties of ASGs,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First, ASGs scale better than SGs in approximating anisotropic functions;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Second, ASGs retain all desired mathematical properties of SGs.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Hence, ASGs should be able to be directly used in any existing SG-based applications. </a:t>
            </a:r>
          </a:p>
          <a:p>
            <a:r>
              <a:rPr lang="en-US" baseline="0" dirty="0" smtClean="0"/>
              <a:t>In those applications, We can replace SGs by ASGs,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improve their scalability in handling anisotropic effects.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demonstrate the merits of ASGs in rendering, we have experimented approximating lighting and BRDFs using ASGs, 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applied ASGs to two important SG-based applications.</a:t>
            </a:r>
            <a:endParaRPr lang="en-US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7389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 fit an environment</a:t>
            </a:r>
            <a:r>
              <a:rPr lang="en-US" baseline="0" dirty="0" smtClean="0"/>
              <a:t> lighting map by a mixture of ASGs, we follow Tsai’s method.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First, we obtain an initial set of ASGs by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preserving local maximums. 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Then, we use non-linear solver to iteratively optimize the parameters of ASGs. </a:t>
            </a:r>
            <a:endParaRPr lang="en-US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1267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shown in the images,</a:t>
            </a:r>
          </a:p>
          <a:p>
            <a:endParaRPr lang="en-US" dirty="0" smtClean="0"/>
          </a:p>
          <a:p>
            <a:r>
              <a:rPr lang="en-US" dirty="0" smtClean="0"/>
              <a:t>We fit the saint. peter’s environment map by the same number of ASGs and SGs</a:t>
            </a:r>
            <a:r>
              <a:rPr lang="en-US" baseline="0" dirty="0" smtClean="0"/>
              <a:t>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As we can see, ASGs can capture more details.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2585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grace example.</a:t>
            </a:r>
          </a:p>
          <a:p>
            <a:endParaRPr lang="en-US" dirty="0" smtClean="0"/>
          </a:p>
          <a:p>
            <a:r>
              <a:rPr lang="en-US" dirty="0" smtClean="0"/>
              <a:t>So, we can see </a:t>
            </a:r>
            <a:r>
              <a:rPr lang="en-US" smtClean="0"/>
              <a:t>the difference here.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0506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follow</a:t>
            </a:r>
            <a:r>
              <a:rPr lang="en-US" baseline="0" dirty="0" smtClean="0"/>
              <a:t> the method Wang et al. proposed to approximate BRDFs.</a:t>
            </a:r>
          </a:p>
          <a:p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In their method, BRDFs are represented by micro-facet BRDF model.</a:t>
            </a:r>
          </a:p>
          <a:p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The normal distribution function is approximated by a mixture of SGs.</a:t>
            </a:r>
          </a:p>
          <a:p>
            <a:r>
              <a:rPr lang="en-US" baseline="0" dirty="0" smtClean="0"/>
              <a:t> 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contrast, we change to represent the normal distribution function by a mixture of ASGs.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Different type of BRDFs require different number of ASGs. 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example, parametric BRDFs like the Ward model can be well approximated by a single ASG.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Measured BRDFs</a:t>
            </a:r>
            <a:r>
              <a:rPr lang="en-US" baseline="0" dirty="0" smtClean="0"/>
              <a:t> are fitted by ASGs using non-linear optimization solver.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 spatially varying BRDFs, we need to fit each point one by one.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3373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We compare SGs and ASGs in representing a highly anisotropic</a:t>
            </a:r>
            <a:r>
              <a:rPr lang="en-US" altLang="zh-CN" baseline="0" dirty="0" smtClean="0"/>
              <a:t> BRDF. </a:t>
            </a:r>
          </a:p>
          <a:p>
            <a:endParaRPr lang="en-US" altLang="zh-CN" baseline="0" dirty="0" smtClean="0"/>
          </a:p>
          <a:p>
            <a:r>
              <a:rPr lang="en-US" altLang="zh-CN" dirty="0" smtClean="0"/>
              <a:t>As shown in the figure, 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using 19 SGs still exhibit visible difference to the reference.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While the result of using one ASG is visually indistinguishable from the reference. 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demonstrates the good scalability of ASGs.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678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Now,</a:t>
            </a:r>
            <a:r>
              <a:rPr lang="en-US" altLang="zh-CN" baseline="0" dirty="0" smtClean="0"/>
              <a:t> let’s see how ASGs can be used in existing SG-based rendering applications. 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The first application we have tested is the </a:t>
            </a:r>
            <a:r>
              <a:rPr lang="en-US" altLang="zh-CN" dirty="0" smtClean="0">
                <a:latin typeface="Arial" charset="0"/>
              </a:rPr>
              <a:t>All-frequency, dynamic BRDF rendering method by</a:t>
            </a:r>
            <a:r>
              <a:rPr lang="en-US" altLang="zh-CN" baseline="0" dirty="0" smtClean="0">
                <a:latin typeface="Arial" charset="0"/>
              </a:rPr>
              <a:t> Wang et al. </a:t>
            </a:r>
          </a:p>
          <a:p>
            <a:endParaRPr lang="en-US" altLang="zh-CN" baseline="0" dirty="0" smtClean="0">
              <a:latin typeface="Arial" charset="0"/>
            </a:endParaRPr>
          </a:p>
          <a:p>
            <a:r>
              <a:rPr lang="en-US" altLang="zh-CN" baseline="0" dirty="0" smtClean="0">
                <a:latin typeface="Arial" charset="0"/>
              </a:rPr>
              <a:t>In their formulation, the outgoing radiance is evaluated as a product integral of incoming radiance, visibility, and BRDFs. </a:t>
            </a:r>
          </a:p>
          <a:p>
            <a:endParaRPr lang="en-US" altLang="zh-CN" baseline="0" dirty="0" smtClean="0">
              <a:latin typeface="Arial" charset="0"/>
            </a:endParaRPr>
          </a:p>
          <a:p>
            <a:r>
              <a:rPr lang="en-US" altLang="zh-CN" baseline="0" dirty="0" smtClean="0">
                <a:latin typeface="Arial" charset="0"/>
              </a:rPr>
              <a:t>In their method, both lighting and BRDFs are approximated by mixture of SGs. </a:t>
            </a:r>
          </a:p>
          <a:p>
            <a:endParaRPr lang="en-US" altLang="zh-CN" baseline="0" dirty="0" smtClean="0">
              <a:latin typeface="Arial" charset="0"/>
            </a:endParaRPr>
          </a:p>
          <a:p>
            <a:r>
              <a:rPr lang="en-US" altLang="zh-CN" baseline="0" dirty="0" smtClean="0">
                <a:latin typeface="Arial" charset="0"/>
              </a:rPr>
              <a:t>Instead of using mixture of SGs, we use mixture of ASGs.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36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 bandwidth parameter determines the shape of the lobe. 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you can see here, the hotspot area becomes smaller as we increase the bandwidth parameter.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So, SGs are capable</a:t>
            </a:r>
            <a:r>
              <a:rPr lang="en-US" altLang="zh-CN" baseline="0" dirty="0" smtClean="0"/>
              <a:t> 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representing all-frequency signals.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1900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video shows the result of a dish ball scene containing anisotropic BRDFs.</a:t>
            </a:r>
          </a:p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BRDF of each object is approximated using only one ASG.</a:t>
            </a:r>
          </a:p>
          <a:p>
            <a:endParaRPr lang="en-US" altLang="zh-CN" dirty="0" smtClean="0"/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Notice the highly anisotropic highlights on the balls and the dish.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5235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video shows another scene containing a highly anisotropic teapot and a highly anisotropic cylinder.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7366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The second application we have tested is the bi-scale BRDF editing method by </a:t>
            </a:r>
            <a:r>
              <a:rPr lang="en-US" altLang="zh-CN" dirty="0" smtClean="0"/>
              <a:t>Iwasaki et</a:t>
            </a:r>
            <a:r>
              <a:rPr lang="en-US" altLang="zh-CN" baseline="0" dirty="0" smtClean="0"/>
              <a:t> al.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In their work, the large scale BRDF is evaluated as the convolution of a small scale BRDF and a BVNDF function.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They replace both the small scale BRDF and the BVNDF by SGs.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Then, the large scale BRDF can be evaluated as a convolution of two SGs.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r>
              <a:rPr lang="en-US" altLang="zh-CN" dirty="0" smtClean="0"/>
              <a:t>We still approximate the small scale BRDF as SGs.</a:t>
            </a:r>
            <a:r>
              <a:rPr lang="en-US" altLang="zh-CN" baseline="0" dirty="0" smtClean="0"/>
              <a:t> But </a:t>
            </a:r>
            <a:r>
              <a:rPr lang="en-US" altLang="zh-CN" dirty="0" smtClean="0"/>
              <a:t>instead, we approximate the BVNDF by ASGs.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Hence, in our formulation, the large scale BRDF is evaluated as</a:t>
            </a:r>
            <a:r>
              <a:rPr lang="en-US" altLang="zh-CN" baseline="0" dirty="0" smtClean="0"/>
              <a:t> the convolution of an ASG with an SG.</a:t>
            </a:r>
          </a:p>
          <a:p>
            <a:endParaRPr lang="en-US" altLang="zh-CN" baseline="0" dirty="0" smtClean="0"/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benefit of using ASGs instead of SGs to represent BVNDF is that much smaller number of ASGs are needs for highly anisotropic BVNDF.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650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Here we show a bi-scale editing result.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small figure here tells you how the micro-geometry and small-scale BRDF change.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5518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In conclusion, we present a novel representation</a:t>
            </a:r>
            <a:r>
              <a:rPr lang="en-US" altLang="zh-CN" baseline="0" dirty="0" smtClean="0"/>
              <a:t> for spherical functions, called Anisotropic Spherical Gaussians.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As an extension to Spherical Gaussians, ASGs scale better in approximating anisotropic functions.</a:t>
            </a:r>
          </a:p>
          <a:p>
            <a:r>
              <a:rPr lang="en-US" altLang="zh-CN" baseline="0" dirty="0" smtClean="0"/>
              <a:t> </a:t>
            </a:r>
          </a:p>
          <a:p>
            <a:r>
              <a:rPr lang="en-US" altLang="zh-CN" baseline="0" dirty="0" smtClean="0"/>
              <a:t>Besides, ASGs still retain those nice mathematical properties of SGs.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We have derived approximated closed-form solutions for 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integral, product and convolution operators of ASGs.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also implement two rendering applications which demonstrate the effectiveness and efficiency of ASGs in real applications.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Notice that, ASGs are not limited to the applications that we have demonstrated. They are potentially applicable to any SG-based methods.</a:t>
            </a:r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960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This is the end of the talk.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We would like to thank the following people for their kindly help.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Thank you very much.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5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aseline="0" dirty="0" smtClean="0"/>
              <a:t>SGs have many nice mathematical properties. 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The integral of an SG over an unit sphere is closed-form.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It can be evaluated through a simple equation as shown here.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117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 product of two SGs is also an SG due to dot product properties.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The analytical expression is shown here.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815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baseline="0" dirty="0" smtClean="0"/>
              <a:t>The convolution of two SGs can still be well approximated by another SG.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This works well as long as one of the bandwidth of two input SGs is not small.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 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59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Now</a:t>
            </a:r>
            <a:r>
              <a:rPr lang="en-US" altLang="zh-CN" baseline="0" dirty="0" smtClean="0"/>
              <a:t> that we’ve went through the theoretical knowledge of SGs. Let’s see why they can be used in rendering.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Rotational invariance meets the demand of lighting and BRDF.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Bandwidth parameter enables representation of all-frequency signals.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Closed-form integral enables fast evaluation of the rendering equation.</a:t>
            </a:r>
          </a:p>
          <a:p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Closed</a:t>
            </a:r>
            <a:r>
              <a:rPr lang="en-US" altLang="zh-CN" baseline="0" dirty="0" smtClean="0"/>
              <a:t> under multiplication makes combining all the factors like lighting and BRDF easy.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Closed under convolution enables many applications such as normal map filtering and bi-scale editing.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254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Now, let’s review some SG related works to see how they can be used in rendering.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In</a:t>
            </a:r>
            <a:r>
              <a:rPr lang="en-US" altLang="zh-CN" baseline="0" dirty="0" smtClean="0"/>
              <a:t> 2006, Tsai et al.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used SGs to represent environment lighting as well as 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radiance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transfer function.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their work, SGs have been demonstrated to be more accurate than previous basis functions like spherical harmonics and wavelets. </a:t>
            </a:r>
          </a:p>
          <a:p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2009,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Wang et al.  approximated the micro facet BRDFs using SGs. 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They achieved a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ll frequency rendering with dynamic, spatially-varying reflectance.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1466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2007, Han et al. presented frequency</a:t>
            </a:r>
            <a:r>
              <a:rPr lang="en-US" baseline="0" dirty="0" smtClean="0"/>
              <a:t> domain normal map filtering by representing normal distribution function as SGs.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2011, our team proposed to use circular Gaussians, which is a 1D version of Spherical Gaussian, to approximate hair scattering functions.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technique enables interactive hair appearance editing under environment lighting.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7B412-F662-446A-ACAE-E8C0E2C6A47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42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 logo he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pp_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9050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 userDrawn="1"/>
        </p:nvCxnSpPr>
        <p:spPr bwMode="auto">
          <a:xfrm>
            <a:off x="6400800" y="1600200"/>
            <a:ext cx="0" cy="2895600"/>
          </a:xfrm>
          <a:prstGeom prst="line">
            <a:avLst/>
          </a:prstGeom>
          <a:ln>
            <a:solidFill>
              <a:srgbClr val="7F7F7F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Content Placeholder 9"/>
          <p:cNvSpPr>
            <a:spLocks noGrp="1"/>
          </p:cNvSpPr>
          <p:nvPr>
            <p:ph sz="quarter" idx="10" hasCustomPrompt="1"/>
          </p:nvPr>
        </p:nvSpPr>
        <p:spPr>
          <a:xfrm>
            <a:off x="457200" y="1676400"/>
            <a:ext cx="5562600" cy="2743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>
                <a:sym typeface="Lucida Grande" charset="0"/>
              </a:rPr>
              <a:t>Your LOGO here</a:t>
            </a:r>
            <a:endParaRPr lang="en-GB" dirty="0" smtClean="0">
              <a:sym typeface="Lucida Grand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75798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1" descr="Logos Variation-01wh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00" b="13100"/>
          <a:stretch>
            <a:fillRect/>
          </a:stretch>
        </p:blipFill>
        <p:spPr bwMode="auto">
          <a:xfrm>
            <a:off x="6705600" y="103188"/>
            <a:ext cx="20574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  <p:cxnSp>
        <p:nvCxnSpPr>
          <p:cNvPr id="5" name="Straight Connector 4"/>
          <p:cNvCxnSpPr/>
          <p:nvPr userDrawn="1"/>
        </p:nvCxnSpPr>
        <p:spPr bwMode="auto">
          <a:xfrm>
            <a:off x="457200" y="762000"/>
            <a:ext cx="8229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33400" y="228600"/>
            <a:ext cx="8229600" cy="533400"/>
          </a:xfrm>
        </p:spPr>
        <p:txBody>
          <a:bodyPr/>
          <a:lstStyle>
            <a:lvl1pPr marL="0" indent="0">
              <a:buNone/>
              <a:defRPr sz="2800">
                <a:solidFill>
                  <a:srgbClr val="298DC2"/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33400" y="990600"/>
            <a:ext cx="8229600" cy="4648200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1386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457200" y="3048000"/>
            <a:ext cx="82296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13360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298DC2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Ending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862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 bwMode="auto">
          <a:xfrm>
            <a:off x="457200" y="762000"/>
            <a:ext cx="8229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33400" y="228600"/>
            <a:ext cx="8229600" cy="533400"/>
          </a:xfrm>
        </p:spPr>
        <p:txBody>
          <a:bodyPr/>
          <a:lstStyle>
            <a:lvl1pPr marL="0" indent="0">
              <a:buNone/>
              <a:defRPr sz="2800">
                <a:solidFill>
                  <a:srgbClr val="298DC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533400" y="990600"/>
            <a:ext cx="8229600" cy="4800600"/>
          </a:xfrm>
        </p:spPr>
        <p:txBody>
          <a:bodyPr/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 sz="2400"/>
            </a:lvl2pPr>
            <a:lvl3pPr marL="914400" indent="0">
              <a:buFontTx/>
              <a:buNone/>
              <a:defRPr sz="2400"/>
            </a:lvl3pPr>
            <a:lvl4pPr marL="1371600" indent="0">
              <a:buFontTx/>
              <a:buNone/>
              <a:defRPr sz="2400"/>
            </a:lvl4pPr>
            <a:lvl5pPr marL="1828800" indent="0">
              <a:buFontTx/>
              <a:buNone/>
              <a:defRPr sz="2400"/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235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457200" y="3048000"/>
            <a:ext cx="82296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13360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298DC2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Slide Separator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675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3663"/>
            <a:ext cx="82296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Your LOGO here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98613"/>
            <a:ext cx="8229600" cy="525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Lucida Grande" charset="0"/>
              </a:rPr>
              <a:t>Click to edit Master text styles</a:t>
            </a:r>
          </a:p>
          <a:p>
            <a:pPr lvl="1"/>
            <a:r>
              <a:rPr lang="en-US">
                <a:sym typeface="Lucida Grande" charset="0"/>
              </a:rPr>
              <a:t>Second level</a:t>
            </a:r>
          </a:p>
          <a:p>
            <a:pPr lvl="2"/>
            <a:r>
              <a:rPr lang="en-US">
                <a:sym typeface="Lucida Grande" charset="0"/>
              </a:rPr>
              <a:t>Third level</a:t>
            </a:r>
          </a:p>
          <a:p>
            <a:pPr lvl="3"/>
            <a:r>
              <a:rPr lang="en-US">
                <a:sym typeface="Lucida Grande" charset="0"/>
              </a:rPr>
              <a:t>Fourth level</a:t>
            </a:r>
          </a:p>
          <a:p>
            <a:pPr lvl="4"/>
            <a:r>
              <a:rPr lang="en-US">
                <a:sym typeface="Lucida Grande" charset="0"/>
              </a:rPr>
              <a:t>Fifth level</a:t>
            </a:r>
          </a:p>
        </p:txBody>
      </p:sp>
      <p:sp>
        <p:nvSpPr>
          <p:cNvPr id="1028" name="Rectangle 2"/>
          <p:cNvSpPr>
            <a:spLocks/>
          </p:cNvSpPr>
          <p:nvPr userDrawn="1"/>
        </p:nvSpPr>
        <p:spPr bwMode="auto">
          <a:xfrm>
            <a:off x="0" y="6097588"/>
            <a:ext cx="9169400" cy="762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029" name="Picture 10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50" y="632460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9"/>
          <p:cNvPicPr>
            <a:picLocks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6153150"/>
            <a:ext cx="6715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31" name="Picture 1" descr="2-08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248400"/>
            <a:ext cx="16668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2" descr="website-07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172200"/>
            <a:ext cx="13716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/>
          <a:ea typeface="+mj-ea"/>
          <a:cs typeface="Arial"/>
          <a:sym typeface="Lucida Grande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Lucida Grande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Lucida Grande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Lucida Grande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Lucida Grand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9pPr>
    </p:titleStyle>
    <p:bodyStyle>
      <a:lvl1pPr marL="342900" indent="-342900" algn="l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Blip>
          <a:blip r:embed="rId7"/>
        </a:buBlip>
        <a:defRPr sz="2800">
          <a:solidFill>
            <a:schemeClr val="tx1"/>
          </a:solidFill>
          <a:latin typeface="Arial"/>
          <a:ea typeface="+mn-ea"/>
          <a:cs typeface="Arial"/>
          <a:sym typeface="Lucida Grande" charset="0"/>
        </a:defRPr>
      </a:lvl1pPr>
      <a:lvl2pPr marL="628650" indent="-285750" algn="l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Blip>
          <a:blip r:embed="rId7"/>
        </a:buBlip>
        <a:defRPr>
          <a:solidFill>
            <a:schemeClr val="tx1"/>
          </a:solidFill>
          <a:latin typeface="Arial"/>
          <a:ea typeface="+mn-ea"/>
          <a:cs typeface="Arial"/>
          <a:sym typeface="Lucida Grande" charset="0"/>
        </a:defRPr>
      </a:lvl2pPr>
      <a:lvl3pPr marL="1028700" indent="-228600" algn="l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Blip>
          <a:blip r:embed="rId7"/>
        </a:buBlip>
        <a:defRPr>
          <a:solidFill>
            <a:schemeClr val="tx1"/>
          </a:solidFill>
          <a:latin typeface="Arial"/>
          <a:ea typeface="+mn-ea"/>
          <a:cs typeface="Arial"/>
          <a:sym typeface="Lucida Grande" charset="0"/>
        </a:defRPr>
      </a:lvl3pPr>
      <a:lvl4pPr marL="1485900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Blip>
          <a:blip r:embed="rId7"/>
        </a:buBlip>
        <a:defRPr sz="1600">
          <a:solidFill>
            <a:schemeClr val="tx1"/>
          </a:solidFill>
          <a:latin typeface="Arial"/>
          <a:ea typeface="+mn-ea"/>
          <a:cs typeface="Arial"/>
          <a:sym typeface="Lucida Grande" charset="0"/>
        </a:defRPr>
      </a:lvl4pPr>
      <a:lvl5pPr marL="1943100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Blip>
          <a:blip r:embed="rId7"/>
        </a:buBlip>
        <a:defRPr sz="1400">
          <a:solidFill>
            <a:schemeClr val="tx1"/>
          </a:solidFill>
          <a:latin typeface="Arial"/>
          <a:ea typeface="+mn-ea"/>
          <a:cs typeface="Arial"/>
          <a:sym typeface="Lucida Grande" charset="0"/>
        </a:defRPr>
      </a:lvl5pPr>
      <a:lvl6pPr marL="2400300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Lucida Grande" charset="0"/>
        </a:defRPr>
      </a:lvl6pPr>
      <a:lvl7pPr marL="2857500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Lucida Grande" charset="0"/>
        </a:defRPr>
      </a:lvl7pPr>
      <a:lvl8pPr marL="3314700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Lucida Grande" charset="0"/>
        </a:defRPr>
      </a:lvl8pPr>
      <a:lvl9pPr marL="3771900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Lucida Grande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075" name="Rectangle 2"/>
          <p:cNvSpPr>
            <a:spLocks/>
          </p:cNvSpPr>
          <p:nvPr userDrawn="1"/>
        </p:nvSpPr>
        <p:spPr bwMode="auto">
          <a:xfrm>
            <a:off x="0" y="6097588"/>
            <a:ext cx="9169400" cy="762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98613"/>
            <a:ext cx="8229600" cy="426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077" name="Picture 10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50" y="632460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9"/>
          <p:cNvPicPr>
            <a:picLocks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6153150"/>
            <a:ext cx="6715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9" name="Picture 8" descr="2-08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248400"/>
            <a:ext cx="16668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9" descr="website-07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172200"/>
            <a:ext cx="13716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Futura LT Medium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Futura LT Medium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Futura LT Medium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Futura LT Medium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SzPct val="100000"/>
        <a:buBlip>
          <a:blip r:embed="rId7"/>
        </a:buBlip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SzPct val="100000"/>
        <a:buBlip>
          <a:blip r:embed="rId7"/>
        </a:buBlip>
        <a:defRPr sz="2400" kern="1200">
          <a:solidFill>
            <a:srgbClr val="000000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SzPct val="100000"/>
        <a:buBlip>
          <a:blip r:embed="rId7"/>
        </a:buBlip>
        <a:defRPr sz="2000" kern="1200">
          <a:solidFill>
            <a:srgbClr val="000000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SzPct val="100000"/>
        <a:buBlip>
          <a:blip r:embed="rId7"/>
        </a:buBlip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4pPr>
      <a:lvl5pPr marL="2114550" indent="-285750" algn="l" defTabSz="457200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1600" kern="1200">
          <a:solidFill>
            <a:schemeClr val="tx1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Ending Text</a:t>
            </a:r>
            <a:endParaRPr lang="en-US" dirty="0"/>
          </a:p>
        </p:txBody>
      </p:sp>
      <p:sp>
        <p:nvSpPr>
          <p:cNvPr id="5123" name="Rectangle 2"/>
          <p:cNvSpPr>
            <a:spLocks/>
          </p:cNvSpPr>
          <p:nvPr userDrawn="1"/>
        </p:nvSpPr>
        <p:spPr bwMode="auto">
          <a:xfrm>
            <a:off x="0" y="6097588"/>
            <a:ext cx="9169400" cy="762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98613"/>
            <a:ext cx="8229600" cy="426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125" name="Picture 10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50" y="632460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9"/>
          <p:cNvPicPr>
            <a:picLocks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6153150"/>
            <a:ext cx="6715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7" name="Picture 8" descr="2-08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248400"/>
            <a:ext cx="16668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website-07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172200"/>
            <a:ext cx="13716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4572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9144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3716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8288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171" name="Rectangle 2"/>
          <p:cNvSpPr>
            <a:spLocks/>
          </p:cNvSpPr>
          <p:nvPr userDrawn="1"/>
        </p:nvSpPr>
        <p:spPr bwMode="auto">
          <a:xfrm>
            <a:off x="0" y="6097588"/>
            <a:ext cx="9169400" cy="762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98613"/>
            <a:ext cx="8229600" cy="426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173" name="Picture 10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50" y="632460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9"/>
          <p:cNvPicPr>
            <a:picLocks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6153150"/>
            <a:ext cx="6715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5" name="Picture 8" descr="2-08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248400"/>
            <a:ext cx="16668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9" descr="website-07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172200"/>
            <a:ext cx="13716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4572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9144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3pPr>
      <a:lvl4pPr marL="13716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4pPr>
      <a:lvl5pPr marL="18288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Slide Separator</a:t>
            </a:r>
            <a:endParaRPr lang="en-US" dirty="0"/>
          </a:p>
        </p:txBody>
      </p:sp>
      <p:sp>
        <p:nvSpPr>
          <p:cNvPr id="9219" name="Rectangle 2"/>
          <p:cNvSpPr>
            <a:spLocks/>
          </p:cNvSpPr>
          <p:nvPr userDrawn="1"/>
        </p:nvSpPr>
        <p:spPr bwMode="auto">
          <a:xfrm>
            <a:off x="0" y="6097588"/>
            <a:ext cx="9169400" cy="7620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98613"/>
            <a:ext cx="8229600" cy="426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221" name="Picture 10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50" y="632460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9"/>
          <p:cNvPicPr>
            <a:picLocks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6153150"/>
            <a:ext cx="6715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223" name="Picture 8" descr="2-08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248400"/>
            <a:ext cx="16668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9" descr="website-07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172200"/>
            <a:ext cx="13716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4572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9144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3pPr>
      <a:lvl4pPr marL="13716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4pPr>
      <a:lvl5pPr marL="1828800" algn="l" defTabSz="457200" rtl="0" eaLnBrk="0" fontAlgn="base" hangingPunct="0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8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56.png"/><Relationship Id="rId3" Type="http://schemas.openxmlformats.org/officeDocument/2006/relationships/image" Target="../media/image43.png"/><Relationship Id="rId7" Type="http://schemas.openxmlformats.org/officeDocument/2006/relationships/image" Target="../media/image51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44.png"/><Relationship Id="rId5" Type="http://schemas.openxmlformats.org/officeDocument/2006/relationships/image" Target="../media/image49.png"/><Relationship Id="rId10" Type="http://schemas.openxmlformats.org/officeDocument/2006/relationships/image" Target="../media/image53.png"/><Relationship Id="rId4" Type="http://schemas.openxmlformats.org/officeDocument/2006/relationships/image" Target="../media/image480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18" Type="http://schemas.openxmlformats.org/officeDocument/2006/relationships/image" Target="../media/image73.png"/><Relationship Id="rId3" Type="http://schemas.openxmlformats.org/officeDocument/2006/relationships/image" Target="../media/image45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17" Type="http://schemas.openxmlformats.org/officeDocument/2006/relationships/image" Target="../media/image72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66.png"/><Relationship Id="rId5" Type="http://schemas.openxmlformats.org/officeDocument/2006/relationships/image" Target="../media/image47.png"/><Relationship Id="rId15" Type="http://schemas.openxmlformats.org/officeDocument/2006/relationships/image" Target="../media/image70.png"/><Relationship Id="rId10" Type="http://schemas.openxmlformats.org/officeDocument/2006/relationships/image" Target="../media/image65.png"/><Relationship Id="rId4" Type="http://schemas.openxmlformats.org/officeDocument/2006/relationships/image" Target="../media/image46.png"/><Relationship Id="rId9" Type="http://schemas.openxmlformats.org/officeDocument/2006/relationships/image" Target="../media/image64.png"/><Relationship Id="rId14" Type="http://schemas.openxmlformats.org/officeDocument/2006/relationships/image" Target="../media/image6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4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4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04.png"/><Relationship Id="rId10" Type="http://schemas.openxmlformats.org/officeDocument/2006/relationships/image" Target="../media/image10.pn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file:///D:\Lab\Researches%20-%20finished\Anisotropic%20Spherical%20Gaussian\ppt\media\media1.wmv" TargetMode="External"/><Relationship Id="rId1" Type="http://schemas.openxmlformats.org/officeDocument/2006/relationships/video" Target="NULL" TargetMode="External"/><Relationship Id="rId5" Type="http://schemas.openxmlformats.org/officeDocument/2006/relationships/image" Target="../media/image85.png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file:///D:\Lab\Researches%20-%20finished\Anisotropic%20Spherical%20Gaussian\ppt\media\media2.wmv" TargetMode="External"/><Relationship Id="rId1" Type="http://schemas.openxmlformats.org/officeDocument/2006/relationships/video" Target="NULL" TargetMode="External"/><Relationship Id="rId5" Type="http://schemas.openxmlformats.org/officeDocument/2006/relationships/image" Target="../media/image86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file:///D:\Lab\Researches%20-%20finished\Anisotropic%20Spherical%20Gaussian\ppt\media\media3.wmv" TargetMode="External"/><Relationship Id="rId1" Type="http://schemas.openxmlformats.org/officeDocument/2006/relationships/video" Target="NULL" TargetMode="External"/><Relationship Id="rId5" Type="http://schemas.openxmlformats.org/officeDocument/2006/relationships/image" Target="../media/image88.png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gif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ctr"/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Anisotropic Spherical Gaussians</a:t>
            </a:r>
          </a:p>
          <a:p>
            <a:pPr algn="ctr"/>
            <a:endParaRPr lang="en-US" altLang="zh-CN" sz="2000" dirty="0"/>
          </a:p>
          <a:p>
            <a:pPr lvl="0" algn="ctr" defTabSz="816388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Kun Xu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Wei-</a:t>
            </a:r>
            <a:r>
              <a:rPr lang="en-US" altLang="zh-CN" sz="20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Lun</a:t>
            </a:r>
            <a:r>
              <a:rPr lang="en-US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Zhao Dong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lvl="0" algn="ctr" defTabSz="816388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Dan-Yong Zhao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Run-Dong Wu</a:t>
            </a:r>
            <a:r>
              <a:rPr lang="en-US" altLang="zh-CN" sz="20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Shi-Min Hu</a:t>
            </a:r>
            <a:r>
              <a:rPr lang="en-US" altLang="zh-CN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lvl="0" algn="ctr" defTabSz="816388" fontAlgn="auto">
              <a:spcBef>
                <a:spcPts val="0"/>
              </a:spcBef>
              <a:spcAft>
                <a:spcPts val="0"/>
              </a:spcAft>
            </a:pPr>
            <a:endParaRPr lang="en-US" altLang="zh-CN" sz="1050" dirty="0">
              <a:latin typeface="Calibri"/>
            </a:endParaRPr>
          </a:p>
          <a:p>
            <a:pPr lvl="0" algn="ctr" defTabSz="816388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Tsinghua University  </a:t>
            </a:r>
            <a:r>
              <a:rPr lang="en-US" altLang="zh-CN" sz="1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Cornell University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SG based rendering applications</a:t>
            </a:r>
            <a:endParaRPr lang="en-US" dirty="0"/>
          </a:p>
          <a:p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Bi-scale BRDF editing  [</a:t>
            </a:r>
            <a:r>
              <a:rPr lang="en-US" dirty="0" smtClean="0"/>
              <a:t>Iwasaki 2012</a:t>
            </a:r>
            <a:r>
              <a:rPr lang="en-US" altLang="zh-CN" dirty="0" smtClean="0"/>
              <a:t>]</a:t>
            </a:r>
          </a:p>
          <a:p>
            <a:endParaRPr lang="en-US" dirty="0"/>
          </a:p>
          <a:p>
            <a:endParaRPr lang="en-US" dirty="0"/>
          </a:p>
          <a:p>
            <a:pPr marL="57150" indent="0">
              <a:buNone/>
            </a:pPr>
            <a:endParaRPr lang="en-US" dirty="0" smtClean="0"/>
          </a:p>
          <a:p>
            <a:pPr marL="57150" indent="0">
              <a:buNone/>
            </a:pPr>
            <a:endParaRPr lang="en-US" dirty="0"/>
          </a:p>
          <a:p>
            <a:r>
              <a:rPr lang="en-US" dirty="0"/>
              <a:t>real-time rendering of rough refractions</a:t>
            </a:r>
            <a:r>
              <a:rPr lang="en-US" altLang="zh-CN" dirty="0" smtClean="0"/>
              <a:t> [</a:t>
            </a:r>
            <a:r>
              <a:rPr lang="en-US" dirty="0" err="1"/>
              <a:t>Rousiers</a:t>
            </a:r>
            <a:r>
              <a:rPr lang="en-US" altLang="zh-CN" dirty="0" smtClean="0"/>
              <a:t> 2012]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667750" cy="1678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193" y="3810000"/>
            <a:ext cx="2057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618" y="3810000"/>
            <a:ext cx="2057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0"/>
            <a:ext cx="2057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993" y="3810000"/>
            <a:ext cx="2057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543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Limitation of SGs</a:t>
            </a: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SGs are intrinsically </a:t>
            </a:r>
            <a:br>
              <a:rPr lang="en-US" dirty="0" smtClean="0"/>
            </a:br>
            <a:r>
              <a:rPr lang="en-US" dirty="0" smtClean="0"/>
              <a:t>isotropic</a:t>
            </a:r>
          </a:p>
          <a:p>
            <a:pPr lvl="1"/>
            <a:r>
              <a:rPr lang="en-US" dirty="0" smtClean="0"/>
              <a:t>Only the bandwidth</a:t>
            </a:r>
            <a:br>
              <a:rPr lang="en-US" dirty="0" smtClean="0"/>
            </a:br>
            <a:r>
              <a:rPr lang="en-US" dirty="0" smtClean="0"/>
              <a:t>parameter can </a:t>
            </a:r>
            <a:br>
              <a:rPr lang="en-US" dirty="0" smtClean="0"/>
            </a:br>
            <a:r>
              <a:rPr lang="en-US" dirty="0" smtClean="0"/>
              <a:t>control</a:t>
            </a:r>
            <a:r>
              <a:rPr lang="en-US" dirty="0"/>
              <a:t> </a:t>
            </a:r>
            <a:r>
              <a:rPr lang="en-US" dirty="0" smtClean="0"/>
              <a:t>shape</a:t>
            </a:r>
          </a:p>
          <a:p>
            <a:r>
              <a:rPr lang="en-US" dirty="0" smtClean="0"/>
              <a:t>However, real signals are more or less anisotropic</a:t>
            </a:r>
          </a:p>
          <a:p>
            <a:pPr lvl="1"/>
            <a:r>
              <a:rPr lang="en-US" dirty="0" smtClean="0"/>
              <a:t>E.g. real-world </a:t>
            </a:r>
            <a:r>
              <a:rPr lang="en-US" dirty="0"/>
              <a:t>lightings or </a:t>
            </a:r>
            <a:r>
              <a:rPr lang="en-US" dirty="0" smtClean="0"/>
              <a:t>BRDFs </a:t>
            </a:r>
          </a:p>
          <a:p>
            <a:endParaRPr lang="en-US" dirty="0" smtClean="0"/>
          </a:p>
          <a:p>
            <a:pPr lvl="1"/>
            <a:endParaRPr lang="en-US" altLang="zh-CN" dirty="0" smtClean="0"/>
          </a:p>
          <a:p>
            <a:pPr lvl="1"/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14800" y="813188"/>
            <a:ext cx="1395493" cy="1625212"/>
            <a:chOff x="990600" y="2690394"/>
            <a:chExt cx="2057400" cy="2396078"/>
          </a:xfrm>
        </p:grpSpPr>
        <p:pic>
          <p:nvPicPr>
            <p:cNvPr id="14" name="Picture 5" descr="C:\微云网盘\88080666\Anisotropic Spherical Gaussian\ppt\img3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3029072"/>
              <a:ext cx="20574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椭圆 14"/>
            <p:cNvSpPr/>
            <p:nvPr/>
          </p:nvSpPr>
          <p:spPr>
            <a:xfrm>
              <a:off x="990600" y="3026346"/>
              <a:ext cx="2042327" cy="20262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6" name="弧形 15"/>
            <p:cNvSpPr/>
            <p:nvPr/>
          </p:nvSpPr>
          <p:spPr>
            <a:xfrm>
              <a:off x="1014132" y="3763849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7" name="弧形 16"/>
            <p:cNvSpPr/>
            <p:nvPr/>
          </p:nvSpPr>
          <p:spPr>
            <a:xfrm rot="10800000">
              <a:off x="1020746" y="3790774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1965822" y="3985466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23" name="直接箭头连接符 22"/>
            <p:cNvCxnSpPr/>
            <p:nvPr/>
          </p:nvCxnSpPr>
          <p:spPr>
            <a:xfrm flipH="1" flipV="1">
              <a:off x="2004518" y="2690394"/>
              <a:ext cx="7246" cy="419342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2008155" y="3109736"/>
              <a:ext cx="4865" cy="87573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5738733" y="831060"/>
            <a:ext cx="1403763" cy="1607340"/>
            <a:chOff x="3733800" y="2735671"/>
            <a:chExt cx="2069592" cy="2369729"/>
          </a:xfrm>
        </p:grpSpPr>
        <p:pic>
          <p:nvPicPr>
            <p:cNvPr id="32" name="Picture 6" descr="C:\微云网盘\88080666\Anisotropic Spherical Gaussian\ppt\img1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5992" y="3048000"/>
              <a:ext cx="20574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椭圆 32"/>
            <p:cNvSpPr/>
            <p:nvPr/>
          </p:nvSpPr>
          <p:spPr>
            <a:xfrm>
              <a:off x="3733800" y="3071623"/>
              <a:ext cx="2042327" cy="20262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弧形 33"/>
            <p:cNvSpPr/>
            <p:nvPr/>
          </p:nvSpPr>
          <p:spPr>
            <a:xfrm>
              <a:off x="3757332" y="3809126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5" name="弧形 34"/>
            <p:cNvSpPr/>
            <p:nvPr/>
          </p:nvSpPr>
          <p:spPr>
            <a:xfrm rot="10800000">
              <a:off x="3763946" y="3836051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4709022" y="4030743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37" name="直接箭头连接符 36"/>
            <p:cNvCxnSpPr/>
            <p:nvPr/>
          </p:nvCxnSpPr>
          <p:spPr>
            <a:xfrm flipH="1" flipV="1">
              <a:off x="4747718" y="2735671"/>
              <a:ext cx="7246" cy="419342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4751355" y="3155013"/>
              <a:ext cx="4865" cy="87573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7262893" y="797444"/>
            <a:ext cx="1403763" cy="1640956"/>
            <a:chOff x="6312408" y="2728142"/>
            <a:chExt cx="2069592" cy="2419290"/>
          </a:xfrm>
        </p:grpSpPr>
        <p:pic>
          <p:nvPicPr>
            <p:cNvPr id="41" name="Picture 4" descr="C:\微云网盘\88080666\Anisotropic Spherical Gaussian\ppt\img2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4600" y="3090032"/>
              <a:ext cx="20574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椭圆 41"/>
            <p:cNvSpPr/>
            <p:nvPr/>
          </p:nvSpPr>
          <p:spPr>
            <a:xfrm>
              <a:off x="6312408" y="3064094"/>
              <a:ext cx="2042327" cy="20262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弧形 42"/>
            <p:cNvSpPr/>
            <p:nvPr/>
          </p:nvSpPr>
          <p:spPr>
            <a:xfrm>
              <a:off x="6335940" y="3801597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" name="弧形 43"/>
            <p:cNvSpPr/>
            <p:nvPr/>
          </p:nvSpPr>
          <p:spPr>
            <a:xfrm rot="10800000">
              <a:off x="6342554" y="3828522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" name="椭圆 44"/>
            <p:cNvSpPr/>
            <p:nvPr/>
          </p:nvSpPr>
          <p:spPr>
            <a:xfrm>
              <a:off x="7287630" y="4023214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46" name="直接箭头连接符 45"/>
            <p:cNvCxnSpPr/>
            <p:nvPr/>
          </p:nvCxnSpPr>
          <p:spPr>
            <a:xfrm flipH="1" flipV="1">
              <a:off x="7326326" y="2728142"/>
              <a:ext cx="7246" cy="419342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7329963" y="3147484"/>
              <a:ext cx="4865" cy="87573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4019349"/>
            <a:ext cx="2612572" cy="195690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792" y="4022543"/>
            <a:ext cx="2663008" cy="1997257"/>
          </a:xfrm>
          <a:prstGeom prst="rect">
            <a:avLst/>
          </a:prstGeom>
        </p:spPr>
      </p:pic>
      <p:sp>
        <p:nvSpPr>
          <p:cNvPr id="51" name="右箭头 50"/>
          <p:cNvSpPr/>
          <p:nvPr/>
        </p:nvSpPr>
        <p:spPr>
          <a:xfrm flipV="1">
            <a:off x="4114800" y="2518784"/>
            <a:ext cx="4800600" cy="113882"/>
          </a:xfrm>
          <a:prstGeom prst="rightArrow">
            <a:avLst>
              <a:gd name="adj1" fmla="val 50000"/>
              <a:gd name="adj2" fmla="val 262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 rot="10800000" flipV="1">
            <a:off x="5257800" y="26786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 increasing bandwidth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65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Limitation of SGs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Text Placeholder 2"/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dirty="0" smtClean="0"/>
                  <a:t>Representing real functions</a:t>
                </a:r>
              </a:p>
              <a:p>
                <a:pPr lvl="1"/>
                <a:r>
                  <a:rPr lang="en-US" dirty="0" smtClean="0"/>
                  <a:t>A mixture </a:t>
                </a:r>
                <a:r>
                  <a:rPr lang="en-US" dirty="0"/>
                  <a:t>model of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</a:rPr>
                      <m:t>𝒏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scattered</a:t>
                </a:r>
                <a:r>
                  <a:rPr lang="en-US" dirty="0"/>
                  <a:t/>
                </a:r>
                <a:br>
                  <a:rPr lang="en-US" dirty="0"/>
                </a:br>
                <a:r>
                  <a:rPr lang="en-US" dirty="0" smtClean="0"/>
                  <a:t>SGs are required</a:t>
                </a:r>
              </a:p>
              <a:p>
                <a:pPr lvl="1"/>
                <a:r>
                  <a:rPr lang="en-US" dirty="0"/>
                  <a:t>Poor scalability</a:t>
                </a:r>
              </a:p>
              <a:p>
                <a:pPr lvl="2"/>
                <a:r>
                  <a:rPr lang="en-US" dirty="0"/>
                  <a:t>More anisotropic functions require more</a:t>
                </a:r>
                <a:br>
                  <a:rPr lang="en-US" dirty="0"/>
                </a:br>
                <a:r>
                  <a:rPr lang="en-US" altLang="zh-CN" dirty="0"/>
                  <a:t>SGs</a:t>
                </a:r>
                <a:endParaRPr lang="en-US" dirty="0" smtClean="0"/>
              </a:p>
              <a:p>
                <a:pPr lvl="1"/>
                <a:r>
                  <a:rPr lang="en-US" dirty="0" smtClean="0"/>
                  <a:t>Making Trade-off</a:t>
                </a:r>
                <a:endParaRPr lang="en-US" dirty="0"/>
              </a:p>
              <a:p>
                <a:pPr lvl="2"/>
                <a:r>
                  <a:rPr lang="en-US" dirty="0"/>
                  <a:t>Larger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>
                    <a:sym typeface="Wingdings" panose="05000000000000000000" pitchFamily="2" charset="2"/>
                  </a:rPr>
                  <a:t> more accuracy, more cost</a:t>
                </a:r>
              </a:p>
              <a:p>
                <a:pPr lvl="2"/>
                <a:r>
                  <a:rPr lang="en-US" dirty="0">
                    <a:sym typeface="Wingdings" panose="05000000000000000000" pitchFamily="2" charset="2"/>
                  </a:rPr>
                  <a:t>Smaller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>
                    <a:sym typeface="Wingdings" panose="05000000000000000000" pitchFamily="2" charset="2"/>
                  </a:rPr>
                  <a:t> less accuracy, less </a:t>
                </a:r>
                <a:r>
                  <a:rPr lang="en-US" dirty="0" smtClean="0">
                    <a:sym typeface="Wingdings" panose="05000000000000000000" pitchFamily="2" charset="2"/>
                  </a:rPr>
                  <a:t>cost</a:t>
                </a:r>
                <a:endParaRPr lang="en-US" dirty="0" smtClean="0"/>
              </a:p>
              <a:p>
                <a:pPr lvl="1"/>
                <a:endParaRPr lang="en-US" dirty="0" smtClean="0"/>
              </a:p>
              <a:p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endParaRPr lang="en-US" dirty="0" smtClean="0"/>
              </a:p>
              <a:p>
                <a:pPr lvl="1"/>
                <a:endParaRPr lang="en-US" altLang="zh-CN" dirty="0" smtClean="0"/>
              </a:p>
              <a:p>
                <a:pPr lvl="1"/>
                <a:endParaRPr lang="en-US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</mc:Choice>
        <mc:Fallback xmlns="">
          <p:sp>
            <p:nvSpPr>
              <p:cNvPr id="14338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 rotWithShape="1">
                <a:blip r:embed="rId3"/>
                <a:stretch>
                  <a:fillRect t="-11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062335"/>
            <a:ext cx="2115167" cy="3394502"/>
          </a:xfrm>
          <a:prstGeom prst="rect">
            <a:avLst/>
          </a:prstGeom>
        </p:spPr>
      </p:pic>
      <p:sp>
        <p:nvSpPr>
          <p:cNvPr id="39" name="文本框 5"/>
          <p:cNvSpPr txBox="1"/>
          <p:nvPr/>
        </p:nvSpPr>
        <p:spPr>
          <a:xfrm>
            <a:off x="6705600" y="4491335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example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66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Anisotropic </a:t>
            </a:r>
            <a:r>
              <a:rPr lang="en-US" dirty="0" smtClean="0">
                <a:latin typeface="Arial" charset="0"/>
              </a:rPr>
              <a:t>Spherical Gaussians (</a:t>
            </a:r>
            <a:r>
              <a:rPr lang="en-US" altLang="zh-CN" dirty="0" smtClean="0">
                <a:latin typeface="Arial" charset="0"/>
              </a:rPr>
              <a:t>A</a:t>
            </a:r>
            <a:r>
              <a:rPr lang="en-US" dirty="0" smtClean="0">
                <a:latin typeface="Arial" charset="0"/>
              </a:rPr>
              <a:t>SGs)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Motivation</a:t>
            </a:r>
          </a:p>
          <a:p>
            <a:pPr lvl="1"/>
            <a:r>
              <a:rPr lang="en-US" dirty="0" smtClean="0">
                <a:latin typeface="Arial" charset="0"/>
              </a:rPr>
              <a:t>Better scalability </a:t>
            </a:r>
            <a:br>
              <a:rPr lang="en-US" dirty="0" smtClean="0">
                <a:latin typeface="Arial" charset="0"/>
              </a:rPr>
            </a:br>
            <a:r>
              <a:rPr lang="en-US" dirty="0" smtClean="0">
                <a:latin typeface="Arial" charset="0"/>
              </a:rPr>
              <a:t>in representing</a:t>
            </a:r>
            <a:br>
              <a:rPr lang="en-US" dirty="0" smtClean="0">
                <a:latin typeface="Arial" charset="0"/>
              </a:rPr>
            </a:br>
            <a:r>
              <a:rPr lang="en-US" altLang="zh-CN" dirty="0" smtClean="0">
                <a:latin typeface="Arial" charset="0"/>
              </a:rPr>
              <a:t>anisotropic </a:t>
            </a:r>
            <a:br>
              <a:rPr lang="en-US" altLang="zh-CN" dirty="0" smtClean="0">
                <a:latin typeface="Arial" charset="0"/>
              </a:rPr>
            </a:br>
            <a:r>
              <a:rPr lang="en-US" altLang="zh-CN" dirty="0" smtClean="0">
                <a:latin typeface="Arial" charset="0"/>
              </a:rPr>
              <a:t>functions:</a:t>
            </a:r>
            <a:endParaRPr lang="en-US" altLang="zh-CN" dirty="0">
              <a:latin typeface="Arial" charset="0"/>
            </a:endParaRPr>
          </a:p>
          <a:p>
            <a:pPr lvl="1"/>
            <a:r>
              <a:rPr lang="en-US" altLang="zh-CN" dirty="0" smtClean="0">
                <a:latin typeface="Arial" charset="0"/>
              </a:rPr>
              <a:t>Hence, </a:t>
            </a:r>
            <a:br>
              <a:rPr lang="en-US" altLang="zh-CN" dirty="0" smtClean="0">
                <a:latin typeface="Arial" charset="0"/>
              </a:rPr>
            </a:br>
            <a:r>
              <a:rPr lang="en-US" altLang="zh-CN" dirty="0" smtClean="0">
                <a:latin typeface="Arial" charset="0"/>
              </a:rPr>
              <a:t>require a smaller</a:t>
            </a:r>
            <a:br>
              <a:rPr lang="en-US" altLang="zh-CN" dirty="0" smtClean="0">
                <a:latin typeface="Arial" charset="0"/>
              </a:rPr>
            </a:br>
            <a:r>
              <a:rPr lang="en-US" altLang="zh-CN" dirty="0" smtClean="0">
                <a:latin typeface="Arial" charset="0"/>
              </a:rPr>
              <a:t>number of </a:t>
            </a:r>
            <a:br>
              <a:rPr lang="en-US" altLang="zh-CN" dirty="0" smtClean="0">
                <a:latin typeface="Arial" charset="0"/>
              </a:rPr>
            </a:br>
            <a:r>
              <a:rPr lang="en-US" altLang="zh-CN" dirty="0" smtClean="0">
                <a:latin typeface="Arial" charset="0"/>
              </a:rPr>
              <a:t>ASGs than SGs</a:t>
            </a:r>
            <a:endParaRPr lang="en-US" dirty="0" smtClean="0">
              <a:latin typeface="Arial" charset="0"/>
            </a:endParaRPr>
          </a:p>
          <a:p>
            <a:pPr marL="457200" lvl="1" indent="0">
              <a:buNone/>
            </a:pP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1543050"/>
            <a:ext cx="2362200" cy="379095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543050"/>
            <a:ext cx="2362200" cy="3790950"/>
          </a:xfrm>
          <a:prstGeom prst="rect">
            <a:avLst/>
          </a:prstGeom>
        </p:spPr>
      </p:pic>
      <p:sp>
        <p:nvSpPr>
          <p:cNvPr id="51" name="文本框 5"/>
          <p:cNvSpPr txBox="1"/>
          <p:nvPr/>
        </p:nvSpPr>
        <p:spPr>
          <a:xfrm>
            <a:off x="4229100" y="9906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ASGs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"/>
          <p:cNvSpPr txBox="1"/>
          <p:nvPr/>
        </p:nvSpPr>
        <p:spPr>
          <a:xfrm>
            <a:off x="6896100" y="990599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SGs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53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Desired properties of A</a:t>
            </a:r>
            <a:r>
              <a:rPr lang="en-US" dirty="0" smtClean="0">
                <a:latin typeface="Arial" charset="0"/>
              </a:rPr>
              <a:t>SGs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How to design the formulas of ASGs?</a:t>
            </a:r>
          </a:p>
          <a:p>
            <a:pPr lvl="1"/>
            <a:r>
              <a:rPr lang="en-US" altLang="zh-CN" dirty="0" smtClean="0">
                <a:latin typeface="Arial" charset="0"/>
              </a:rPr>
              <a:t>Easy at </a:t>
            </a:r>
            <a:r>
              <a:rPr lang="en-US" altLang="zh-CN" dirty="0">
                <a:latin typeface="Arial" charset="0"/>
              </a:rPr>
              <a:t>first </a:t>
            </a:r>
            <a:r>
              <a:rPr lang="en-US" altLang="zh-CN" dirty="0" smtClean="0">
                <a:latin typeface="Arial" charset="0"/>
              </a:rPr>
              <a:t>glance</a:t>
            </a:r>
          </a:p>
          <a:p>
            <a:pPr lvl="2"/>
            <a:r>
              <a:rPr lang="en-US" altLang="zh-CN" dirty="0" smtClean="0">
                <a:latin typeface="Arial" charset="0"/>
              </a:rPr>
              <a:t>Like extending a circle to an ellipse </a:t>
            </a:r>
          </a:p>
          <a:p>
            <a:pPr lvl="2"/>
            <a:endParaRPr lang="en-US" altLang="zh-CN" dirty="0" smtClean="0">
              <a:latin typeface="Arial" charset="0"/>
            </a:endParaRPr>
          </a:p>
          <a:p>
            <a:pPr lvl="2"/>
            <a:endParaRPr lang="en-US" altLang="zh-CN" dirty="0" smtClean="0">
              <a:latin typeface="Arial" charset="0"/>
            </a:endParaRPr>
          </a:p>
          <a:p>
            <a:pPr lvl="2"/>
            <a:endParaRPr lang="en-US" altLang="zh-CN" dirty="0">
              <a:latin typeface="Arial" charset="0"/>
            </a:endParaRPr>
          </a:p>
          <a:p>
            <a:r>
              <a:rPr lang="en-US" altLang="zh-CN" dirty="0" smtClean="0">
                <a:latin typeface="Arial" charset="0"/>
              </a:rPr>
              <a:t>Mathematical properties of SGs</a:t>
            </a:r>
          </a:p>
          <a:p>
            <a:pPr lvl="1"/>
            <a:r>
              <a:rPr lang="en-US" altLang="zh-CN" dirty="0"/>
              <a:t>Closed-form </a:t>
            </a:r>
            <a:r>
              <a:rPr lang="en-US" altLang="zh-CN" dirty="0" smtClean="0"/>
              <a:t>integral</a:t>
            </a:r>
          </a:p>
          <a:p>
            <a:pPr lvl="1"/>
            <a:r>
              <a:rPr lang="en-US" altLang="zh-CN" dirty="0" smtClean="0"/>
              <a:t>Closed-form multiplication</a:t>
            </a:r>
          </a:p>
          <a:p>
            <a:pPr lvl="1"/>
            <a:r>
              <a:rPr lang="en-US" altLang="zh-CN" dirty="0" smtClean="0"/>
              <a:t>Closed-form convolution</a:t>
            </a:r>
            <a:endParaRPr lang="en-US" altLang="zh-CN" dirty="0"/>
          </a:p>
          <a:p>
            <a:pPr lvl="2"/>
            <a:endParaRPr lang="en-US" altLang="zh-CN" dirty="0" smtClean="0">
              <a:latin typeface="Arial" charset="0"/>
            </a:endParaRPr>
          </a:p>
          <a:p>
            <a:pPr marL="457200" lvl="1" indent="0">
              <a:buNone/>
            </a:pP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667000" y="23622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右箭头 3"/>
          <p:cNvSpPr/>
          <p:nvPr/>
        </p:nvSpPr>
        <p:spPr>
          <a:xfrm>
            <a:off x="3886200" y="2743200"/>
            <a:ext cx="914400" cy="228600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椭圆 10"/>
          <p:cNvSpPr/>
          <p:nvPr/>
        </p:nvSpPr>
        <p:spPr>
          <a:xfrm>
            <a:off x="5035735" y="2743200"/>
            <a:ext cx="1219200" cy="24208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1879765" y="2564575"/>
            <a:ext cx="533400" cy="5715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1338580" y="2676525"/>
            <a:ext cx="337820" cy="3619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椭圆 13"/>
          <p:cNvSpPr/>
          <p:nvPr/>
        </p:nvSpPr>
        <p:spPr>
          <a:xfrm rot="19647724">
            <a:off x="6254359" y="2530917"/>
            <a:ext cx="1146318" cy="64003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椭圆 14"/>
          <p:cNvSpPr/>
          <p:nvPr/>
        </p:nvSpPr>
        <p:spPr>
          <a:xfrm rot="16200000">
            <a:off x="7423335" y="2564156"/>
            <a:ext cx="751418" cy="51048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105400" y="3905071"/>
            <a:ext cx="3581400" cy="1200329"/>
          </a:xfrm>
          <a:prstGeom prst="rect">
            <a:avLst/>
          </a:prstGeom>
          <a:solidFill>
            <a:srgbClr val="FFC000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b="1" dirty="0" smtClean="0"/>
              <a:t>Those nice properties of SGs should still be retained by ASGs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8591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Designing formulas of ASGs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Directional Statistics [</a:t>
            </a:r>
            <a:r>
              <a:rPr lang="en-US" altLang="zh-CN" dirty="0" err="1" smtClean="0">
                <a:latin typeface="Arial" charset="0"/>
              </a:rPr>
              <a:t>Mardia</a:t>
            </a:r>
            <a:r>
              <a:rPr lang="en-US" altLang="zh-CN" dirty="0" smtClean="0">
                <a:latin typeface="Arial" charset="0"/>
              </a:rPr>
              <a:t> 1999]</a:t>
            </a:r>
          </a:p>
          <a:p>
            <a:pPr lvl="1"/>
            <a:r>
              <a:rPr lang="en-US" altLang="zh-CN" dirty="0" smtClean="0"/>
              <a:t>von-</a:t>
            </a:r>
            <a:r>
              <a:rPr lang="en-US" altLang="zh-CN" dirty="0" err="1" smtClean="0"/>
              <a:t>Mises</a:t>
            </a:r>
            <a:r>
              <a:rPr lang="en-US" altLang="zh-CN" dirty="0" smtClean="0"/>
              <a:t> distribution</a:t>
            </a:r>
          </a:p>
          <a:p>
            <a:pPr lvl="2"/>
            <a:r>
              <a:rPr lang="en-US" altLang="zh-CN" dirty="0" smtClean="0"/>
              <a:t>Spherical Gaussian</a:t>
            </a:r>
            <a:endParaRPr lang="en-US" dirty="0" smtClean="0">
              <a:solidFill>
                <a:schemeClr val="tx1"/>
              </a:solidFill>
              <a:latin typeface="Arial" charset="0"/>
            </a:endParaRPr>
          </a:p>
          <a:p>
            <a:pPr lvl="1"/>
            <a:r>
              <a:rPr lang="en-US" dirty="0">
                <a:solidFill>
                  <a:schemeClr val="tx1"/>
                </a:solidFill>
                <a:latin typeface="Arial" charset="0"/>
              </a:rPr>
              <a:t>Fisher-Bingham </a:t>
            </a:r>
            <a:r>
              <a:rPr lang="en-US" dirty="0" smtClean="0">
                <a:solidFill>
                  <a:schemeClr val="tx1"/>
                </a:solidFill>
                <a:latin typeface="Arial" charset="0"/>
              </a:rPr>
              <a:t>distribution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Arial" charset="0"/>
              </a:rPr>
              <a:t>No analytic integral formula</a:t>
            </a:r>
          </a:p>
          <a:p>
            <a:pPr lvl="2"/>
            <a:r>
              <a:rPr lang="en-US" altLang="zh-CN" dirty="0">
                <a:solidFill>
                  <a:schemeClr val="tx1"/>
                </a:solidFill>
                <a:latin typeface="Arial" charset="0"/>
              </a:rPr>
              <a:t>Two </a:t>
            </a:r>
            <a:r>
              <a:rPr lang="en-US" altLang="zh-CN" dirty="0" smtClean="0">
                <a:solidFill>
                  <a:schemeClr val="tx1"/>
                </a:solidFill>
                <a:latin typeface="Arial" charset="0"/>
              </a:rPr>
              <a:t>many (8) parameters: hard to fit and costly to use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Arial" charset="0"/>
              </a:rPr>
              <a:t>Kent distribution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Arial" charset="0"/>
              </a:rPr>
              <a:t>analytical </a:t>
            </a:r>
            <a:r>
              <a:rPr lang="en-US" dirty="0">
                <a:solidFill>
                  <a:schemeClr val="tx1"/>
                </a:solidFill>
                <a:latin typeface="Arial" charset="0"/>
              </a:rPr>
              <a:t>integral formula</a:t>
            </a:r>
            <a:endParaRPr lang="en-US" dirty="0" smtClean="0">
              <a:solidFill>
                <a:schemeClr val="tx1"/>
              </a:solidFill>
              <a:latin typeface="Arial" charset="0"/>
            </a:endParaRP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Arial" charset="0"/>
              </a:rPr>
              <a:t>5 parameters: acceptable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Arial" charset="0"/>
              </a:rPr>
              <a:t>Not closed under multiplication</a:t>
            </a:r>
          </a:p>
          <a:p>
            <a:pPr lvl="1"/>
            <a:r>
              <a:rPr lang="en-US" b="1" dirty="0" smtClean="0">
                <a:solidFill>
                  <a:schemeClr val="tx1"/>
                </a:solidFill>
                <a:latin typeface="Arial" charset="0"/>
              </a:rPr>
              <a:t>Bingham distribution</a:t>
            </a:r>
            <a:endParaRPr lang="en-US" b="1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22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微云网盘\88080666\Anisotropic Spherical Gaussian\documents\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860" y="3585865"/>
            <a:ext cx="2063784" cy="205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Our proposed ASG representation</a:t>
            </a:r>
            <a:endParaRPr lang="en-US" dirty="0"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Text Placeholder 2"/>
              <p:cNvSpPr>
                <a:spLocks noGrp="1"/>
              </p:cNvSpPr>
              <p:nvPr>
                <p:ph type="body" sz="quarter" idx="12"/>
              </p:nvPr>
            </p:nvSpPr>
            <p:spPr>
              <a:xfrm>
                <a:off x="523875" y="990600"/>
                <a:ext cx="8229600" cy="1697439"/>
              </a:xfrm>
            </p:spPr>
            <p:txBody>
              <a:bodyPr/>
              <a:lstStyle/>
              <a:p>
                <a:r>
                  <a:rPr lang="en-US" dirty="0" smtClean="0">
                    <a:latin typeface="Arial" charset="0"/>
                  </a:rPr>
                  <a:t>Definition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/>
                        </a:rPr>
                        <m:t>𝐺</m:t>
                      </m:r>
                      <m:d>
                        <m:dPr>
                          <m:ctrlPr>
                            <a:rPr lang="en-US" altLang="zh-CN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b="1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b="1" i="0" smtClean="0">
                              <a:latin typeface="Cambria Math"/>
                            </a:rPr>
                            <m:t>;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altLang="zh-CN" b="1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b="1" i="0" smtClean="0">
                                  <a:latin typeface="Cambria Math"/>
                                </a:rPr>
                                <m:t>𝐱</m:t>
                              </m:r>
                              <m:r>
                                <a:rPr lang="en-US" altLang="zh-CN" b="1" i="0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zh-CN" b="1" i="0" smtClean="0">
                                  <a:latin typeface="Cambria Math"/>
                                </a:rPr>
                                <m:t>𝐲</m:t>
                              </m:r>
                              <m:r>
                                <a:rPr lang="en-US" altLang="zh-CN" b="1" i="0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zh-CN" b="1" i="0" smtClean="0">
                                  <a:latin typeface="Cambria Math"/>
                                </a:rPr>
                                <m:t>𝐳</m:t>
                              </m:r>
                            </m:e>
                          </m:d>
                          <m:r>
                            <a:rPr lang="en-US" altLang="zh-CN" b="1" i="0" smtClean="0">
                              <a:latin typeface="Cambria Math"/>
                            </a:rPr>
                            <m:t>,</m:t>
                          </m:r>
                          <m:r>
                            <a:rPr lang="en-US" altLang="zh-CN" b="0" i="1" smtClean="0">
                              <a:latin typeface="Cambria Math"/>
                            </a:rPr>
                            <m:t>[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altLang="zh-CN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US" altLang="zh-CN" b="0" i="1" smtClean="0">
                              <a:latin typeface="Cambria Math"/>
                            </a:rPr>
                            <m:t>𝜇</m:t>
                          </m:r>
                          <m:r>
                            <a:rPr lang="en-US" altLang="zh-CN" b="0" i="1" smtClean="0">
                              <a:latin typeface="Cambria Math"/>
                            </a:rPr>
                            <m:t>]</m:t>
                          </m:r>
                        </m:e>
                      </m:d>
                      <m:r>
                        <a:rPr lang="en-US" altLang="zh-CN" i="1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altLang="zh-CN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b="0" i="0" smtClean="0">
                              <a:latin typeface="Cambria Math"/>
                            </a:rPr>
                            <m:t>max</m:t>
                          </m:r>
                        </m:fName>
                        <m:e>
                          <m:d>
                            <m:dPr>
                              <m:ctrlPr>
                                <a:rPr lang="en-US" altLang="zh-CN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b="1">
                                  <a:latin typeface="Cambria Math" panose="02040503050406030204" pitchFamily="18" charset="0"/>
                                </a:rPr>
                                <m:t>𝐯</m:t>
                              </m:r>
                              <m:r>
                                <a:rPr lang="en-US" altLang="zh-CN" b="0" i="1" smtClean="0">
                                  <a:latin typeface="Cambria Math"/>
                                </a:rPr>
                                <m:t>⋅</m:t>
                              </m:r>
                              <m:r>
                                <a:rPr lang="en-US" altLang="zh-CN" b="1">
                                  <a:latin typeface="Cambria Math"/>
                                </a:rPr>
                                <m:t>𝐳</m:t>
                              </m:r>
                              <m:r>
                                <a:rPr lang="en-US" altLang="zh-CN" b="0" i="1" smtClean="0">
                                  <a:latin typeface="Cambria Math"/>
                                </a:rPr>
                                <m:t>,0</m:t>
                              </m:r>
                            </m:e>
                          </m:d>
                        </m:e>
                      </m:func>
                      <m:r>
                        <a:rPr lang="en-US" altLang="zh-CN" b="0" i="1" smtClean="0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altLang="zh-CN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US" altLang="zh-CN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  <m:sSup>
                                <m:sSupPr>
                                  <m:ctrlPr>
                                    <a:rPr lang="en-US" altLang="zh-CN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altLang="zh-CN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zh-CN" b="1">
                                          <a:latin typeface="Cambria Math" panose="02040503050406030204" pitchFamily="18" charset="0"/>
                                        </a:rPr>
                                        <m:t>𝐯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r>
                                        <a:rPr lang="en-US" altLang="zh-CN" b="1">
                                          <a:latin typeface="Cambria Math" panose="02040503050406030204" pitchFamily="18" charset="0"/>
                                        </a:rPr>
                                        <m:t>𝐱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  <m:sSup>
                                <m:sSupPr>
                                  <m:ctrlPr>
                                    <a:rPr lang="en-US" altLang="zh-CN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altLang="zh-CN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zh-CN" b="1">
                                          <a:latin typeface="Cambria Math" panose="02040503050406030204" pitchFamily="18" charset="0"/>
                                        </a:rPr>
                                        <m:t>𝐯</m:t>
                                      </m:r>
                                      <m:r>
                                        <a:rPr lang="en-US" altLang="zh-CN" b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r>
                                        <a:rPr lang="en-US" altLang="zh-CN" b="1">
                                          <a:latin typeface="Cambria Math" panose="02040503050406030204" pitchFamily="18" charset="0"/>
                                        </a:rPr>
                                        <m:t>𝐲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sup>
                      </m:sSup>
                    </m:oMath>
                  </m:oMathPara>
                </a14:m>
                <a:endParaRPr lang="en-US" altLang="zh-CN" dirty="0">
                  <a:latin typeface="Arial" charset="0"/>
                </a:endParaRPr>
              </a:p>
              <a:p>
                <a:endParaRPr lang="en-US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</mc:Choice>
        <mc:Fallback xmlns="">
          <p:sp>
            <p:nvSpPr>
              <p:cNvPr id="14338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xfrm>
                <a:off x="523875" y="990600"/>
                <a:ext cx="8229600" cy="1697439"/>
              </a:xfrm>
              <a:blipFill rotWithShape="1">
                <a:blip r:embed="rId4"/>
                <a:stretch>
                  <a:fillRect t="-32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椭圆 6"/>
          <p:cNvSpPr/>
          <p:nvPr/>
        </p:nvSpPr>
        <p:spPr>
          <a:xfrm>
            <a:off x="2561860" y="3597296"/>
            <a:ext cx="2042327" cy="202624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>
            <a:off x="2585392" y="4334799"/>
            <a:ext cx="1984549" cy="545876"/>
          </a:xfrm>
          <a:prstGeom prst="arc">
            <a:avLst>
              <a:gd name="adj1" fmla="val 10718463"/>
              <a:gd name="adj2" fmla="val 0"/>
            </a:avLst>
          </a:prstGeom>
          <a:ln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 rot="10800000">
            <a:off x="2592006" y="4361724"/>
            <a:ext cx="1984549" cy="545876"/>
          </a:xfrm>
          <a:prstGeom prst="arc">
            <a:avLst>
              <a:gd name="adj1" fmla="val 10718463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37082" y="4556416"/>
            <a:ext cx="81169" cy="9808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 flipH="1" flipV="1">
            <a:off x="3575778" y="3312608"/>
            <a:ext cx="7246" cy="419342"/>
          </a:xfrm>
          <a:prstGeom prst="straightConnector1">
            <a:avLst/>
          </a:prstGeom>
          <a:ln w="28575">
            <a:solidFill>
              <a:srgbClr val="00CC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579416" y="3714892"/>
            <a:ext cx="4864" cy="8757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3552460" y="3124200"/>
                <a:ext cx="42191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𝐳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2460" y="3124200"/>
                <a:ext cx="42191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弧形 16"/>
          <p:cNvSpPr/>
          <p:nvPr/>
        </p:nvSpPr>
        <p:spPr>
          <a:xfrm rot="4493532">
            <a:off x="2555690" y="4117265"/>
            <a:ext cx="2061804" cy="1025121"/>
          </a:xfrm>
          <a:prstGeom prst="arc">
            <a:avLst>
              <a:gd name="adj1" fmla="val 10781368"/>
              <a:gd name="adj2" fmla="val 2158562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/>
          <p:cNvSpPr/>
          <p:nvPr/>
        </p:nvSpPr>
        <p:spPr>
          <a:xfrm rot="15125638">
            <a:off x="2563841" y="4118263"/>
            <a:ext cx="2031611" cy="1010108"/>
          </a:xfrm>
          <a:prstGeom prst="arc">
            <a:avLst>
              <a:gd name="adj1" fmla="val 10718463"/>
              <a:gd name="adj2" fmla="val 0"/>
            </a:avLst>
          </a:prstGeom>
          <a:ln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 rot="17106468" flipH="1">
            <a:off x="2594501" y="4091605"/>
            <a:ext cx="2061804" cy="1079071"/>
          </a:xfrm>
          <a:prstGeom prst="arc">
            <a:avLst>
              <a:gd name="adj1" fmla="val 10781368"/>
              <a:gd name="adj2" fmla="val 2158562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/>
          <p:cNvSpPr/>
          <p:nvPr/>
        </p:nvSpPr>
        <p:spPr>
          <a:xfrm rot="6474362" flipH="1">
            <a:off x="2604280" y="4103902"/>
            <a:ext cx="2031611" cy="1063268"/>
          </a:xfrm>
          <a:prstGeom prst="arc">
            <a:avLst>
              <a:gd name="adj1" fmla="val 10718463"/>
              <a:gd name="adj2" fmla="val 0"/>
            </a:avLst>
          </a:prstGeom>
          <a:ln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3571117" y="4590622"/>
            <a:ext cx="590943" cy="2900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3019060" y="4615465"/>
            <a:ext cx="518022" cy="22395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H="1">
            <a:off x="2714260" y="4839415"/>
            <a:ext cx="304800" cy="132207"/>
          </a:xfrm>
          <a:prstGeom prst="straightConnector1">
            <a:avLst/>
          </a:prstGeom>
          <a:ln w="28575">
            <a:solidFill>
              <a:srgbClr val="00CC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矩形 26"/>
              <p:cNvSpPr/>
              <p:nvPr/>
            </p:nvSpPr>
            <p:spPr>
              <a:xfrm>
                <a:off x="2286000" y="4829309"/>
                <a:ext cx="43152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𝐱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4829309"/>
                <a:ext cx="431528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直接箭头连接符 29"/>
          <p:cNvCxnSpPr/>
          <p:nvPr/>
        </p:nvCxnSpPr>
        <p:spPr>
          <a:xfrm>
            <a:off x="4162060" y="4880675"/>
            <a:ext cx="317468" cy="167147"/>
          </a:xfrm>
          <a:prstGeom prst="straightConnector1">
            <a:avLst/>
          </a:prstGeom>
          <a:ln w="28575">
            <a:solidFill>
              <a:srgbClr val="00CC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矩形 42"/>
              <p:cNvSpPr/>
              <p:nvPr/>
            </p:nvSpPr>
            <p:spPr>
              <a:xfrm>
                <a:off x="4466860" y="4816989"/>
                <a:ext cx="43633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𝐲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3" name="矩形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6860" y="4816989"/>
                <a:ext cx="436338" cy="461665"/>
              </a:xfrm>
              <a:prstGeom prst="rect">
                <a:avLst/>
              </a:prstGeom>
              <a:blipFill rotWithShape="1">
                <a:blip r:embed="rId7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548463"/>
            <a:ext cx="295188" cy="192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矩形 44"/>
          <p:cNvSpPr/>
          <p:nvPr/>
        </p:nvSpPr>
        <p:spPr>
          <a:xfrm>
            <a:off x="8102012" y="3333349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1</a:t>
            </a:r>
            <a:endParaRPr lang="en-US" dirty="0"/>
          </a:p>
        </p:txBody>
      </p:sp>
      <p:sp>
        <p:nvSpPr>
          <p:cNvPr id="46" name="矩形 45"/>
          <p:cNvSpPr/>
          <p:nvPr/>
        </p:nvSpPr>
        <p:spPr>
          <a:xfrm>
            <a:off x="8102012" y="5240581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0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1447800" y="2145406"/>
            <a:ext cx="1358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bi-tangent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0361" y="2145406"/>
            <a:ext cx="1123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tangent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49" name="Straight Arrow Connector 10"/>
          <p:cNvCxnSpPr/>
          <p:nvPr/>
        </p:nvCxnSpPr>
        <p:spPr>
          <a:xfrm>
            <a:off x="2275634" y="1859647"/>
            <a:ext cx="0" cy="31653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13"/>
          <p:cNvCxnSpPr/>
          <p:nvPr/>
        </p:nvCxnSpPr>
        <p:spPr>
          <a:xfrm flipH="1">
            <a:off x="1020746" y="1871368"/>
            <a:ext cx="901904" cy="304816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10"/>
          <p:cNvCxnSpPr/>
          <p:nvPr/>
        </p:nvCxnSpPr>
        <p:spPr>
          <a:xfrm>
            <a:off x="2567734" y="1859647"/>
            <a:ext cx="340534" cy="273953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743200" y="2145406"/>
            <a:ext cx="679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lobe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57" name="Straight Arrow Connector 10"/>
          <p:cNvCxnSpPr/>
          <p:nvPr/>
        </p:nvCxnSpPr>
        <p:spPr>
          <a:xfrm>
            <a:off x="3054384" y="1859647"/>
            <a:ext cx="1149316" cy="31653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10"/>
          <p:cNvCxnSpPr/>
          <p:nvPr/>
        </p:nvCxnSpPr>
        <p:spPr>
          <a:xfrm>
            <a:off x="3429000" y="1859647"/>
            <a:ext cx="3124200" cy="31653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3473810" y="2176184"/>
                <a:ext cx="24697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dirty="0" smtClean="0">
                    <a:solidFill>
                      <a:schemeClr val="tx1"/>
                    </a:solidFill>
                  </a:rPr>
                  <a:t>bandwidth for </a:t>
                </a:r>
                <a14:m>
                  <m:oMath xmlns:m="http://schemas.openxmlformats.org/officeDocument/2006/math">
                    <m:r>
                      <a:rPr lang="en-US" altLang="zh-CN" sz="1800" b="1">
                        <a:latin typeface="Cambria Math"/>
                      </a:rPr>
                      <m:t>𝐱</m:t>
                    </m:r>
                  </m:oMath>
                </a14:m>
                <a:r>
                  <a:rPr lang="en-US" sz="1800" dirty="0" smtClean="0">
                    <a:solidFill>
                      <a:schemeClr val="tx1"/>
                    </a:solidFill>
                  </a:rPr>
                  <a:t>-axis </a:t>
                </a:r>
                <a:endParaRPr lang="en-U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3810" y="2176184"/>
                <a:ext cx="2469790" cy="369332"/>
              </a:xfrm>
              <a:prstGeom prst="rect">
                <a:avLst/>
              </a:prstGeom>
              <a:blipFill rotWithShape="1">
                <a:blip r:embed="rId9"/>
                <a:stretch>
                  <a:fillRect l="-2222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6096000" y="2176184"/>
                <a:ext cx="24697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dirty="0" smtClean="0">
                    <a:solidFill>
                      <a:schemeClr val="tx1"/>
                    </a:solidFill>
                  </a:rPr>
                  <a:t>bandwidth for </a:t>
                </a:r>
                <a14:m>
                  <m:oMath xmlns:m="http://schemas.openxmlformats.org/officeDocument/2006/math">
                    <m:r>
                      <a:rPr lang="en-US" altLang="zh-CN" sz="1800" b="1" i="0" smtClean="0">
                        <a:latin typeface="Cambria Math"/>
                      </a:rPr>
                      <m:t>𝐲</m:t>
                    </m:r>
                  </m:oMath>
                </a14:m>
                <a:r>
                  <a:rPr lang="en-US" sz="1800" dirty="0" smtClean="0">
                    <a:solidFill>
                      <a:schemeClr val="tx1"/>
                    </a:solidFill>
                  </a:rPr>
                  <a:t>-axis </a:t>
                </a:r>
                <a:endParaRPr lang="en-U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176184"/>
                <a:ext cx="2469790" cy="369332"/>
              </a:xfrm>
              <a:prstGeom prst="rect">
                <a:avLst/>
              </a:prstGeom>
              <a:blipFill rotWithShape="1">
                <a:blip r:embed="rId10"/>
                <a:stretch>
                  <a:fillRect l="-1975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TextBox 74"/>
          <p:cNvSpPr txBox="1"/>
          <p:nvPr/>
        </p:nvSpPr>
        <p:spPr>
          <a:xfrm>
            <a:off x="3987800" y="1447800"/>
            <a:ext cx="1676400" cy="41263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77" name="Straight Arrow Connector 13"/>
          <p:cNvCxnSpPr/>
          <p:nvPr/>
        </p:nvCxnSpPr>
        <p:spPr>
          <a:xfrm>
            <a:off x="4800600" y="1870686"/>
            <a:ext cx="0" cy="948714"/>
          </a:xfrm>
          <a:prstGeom prst="straightConnector1">
            <a:avLst/>
          </a:prstGeom>
          <a:ln w="31750">
            <a:solidFill>
              <a:srgbClr val="298DC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962400" y="2787769"/>
            <a:ext cx="17810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smooth term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80" name="Straight Arrow Connector 13"/>
          <p:cNvCxnSpPr/>
          <p:nvPr/>
        </p:nvCxnSpPr>
        <p:spPr>
          <a:xfrm>
            <a:off x="7086600" y="1870686"/>
            <a:ext cx="0" cy="948714"/>
          </a:xfrm>
          <a:prstGeom prst="straightConnector1">
            <a:avLst/>
          </a:prstGeom>
          <a:ln w="31750">
            <a:solidFill>
              <a:srgbClr val="298DC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6096000" y="2787769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exponential term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816600" y="1270000"/>
            <a:ext cx="2349500" cy="57019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398" y="3574702"/>
            <a:ext cx="2140298" cy="2140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4" name="直接箭头连接符 93"/>
          <p:cNvCxnSpPr/>
          <p:nvPr/>
        </p:nvCxnSpPr>
        <p:spPr>
          <a:xfrm flipV="1">
            <a:off x="6044711" y="3300062"/>
            <a:ext cx="0" cy="284110"/>
          </a:xfrm>
          <a:prstGeom prst="straightConnector1">
            <a:avLst/>
          </a:prstGeom>
          <a:ln w="28575">
            <a:solidFill>
              <a:srgbClr val="00CC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 flipV="1">
            <a:off x="6044711" y="3557981"/>
            <a:ext cx="4836" cy="1091546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endCxn id="1027" idx="3"/>
          </p:cNvCxnSpPr>
          <p:nvPr/>
        </p:nvCxnSpPr>
        <p:spPr>
          <a:xfrm>
            <a:off x="6049547" y="4644851"/>
            <a:ext cx="1070149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直接箭头连接符 103"/>
          <p:cNvCxnSpPr/>
          <p:nvPr/>
        </p:nvCxnSpPr>
        <p:spPr>
          <a:xfrm>
            <a:off x="7110226" y="4651676"/>
            <a:ext cx="312521" cy="0"/>
          </a:xfrm>
          <a:prstGeom prst="straightConnector1">
            <a:avLst/>
          </a:prstGeom>
          <a:ln w="28575">
            <a:solidFill>
              <a:srgbClr val="00CC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矩形 107"/>
              <p:cNvSpPr/>
              <p:nvPr/>
            </p:nvSpPr>
            <p:spPr>
              <a:xfrm>
                <a:off x="6067060" y="3124200"/>
                <a:ext cx="43633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𝐲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8" name="矩形 10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7060" y="3124200"/>
                <a:ext cx="436338" cy="461665"/>
              </a:xfrm>
              <a:prstGeom prst="rect">
                <a:avLst/>
              </a:prstGeom>
              <a:blipFill rotWithShape="1">
                <a:blip r:embed="rId12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矩形 108"/>
              <p:cNvSpPr/>
              <p:nvPr/>
            </p:nvSpPr>
            <p:spPr>
              <a:xfrm>
                <a:off x="7062470" y="4186535"/>
                <a:ext cx="43152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𝐱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9" name="矩形 10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2470" y="4186535"/>
                <a:ext cx="431528" cy="461665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" name="文本框 5"/>
          <p:cNvSpPr txBox="1"/>
          <p:nvPr/>
        </p:nvSpPr>
        <p:spPr>
          <a:xfrm>
            <a:off x="2693398" y="5638801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3D view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文本框 5"/>
          <p:cNvSpPr txBox="1"/>
          <p:nvPr/>
        </p:nvSpPr>
        <p:spPr>
          <a:xfrm>
            <a:off x="5093698" y="5638800"/>
            <a:ext cx="1906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Top view (2D)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文本框 5"/>
              <p:cNvSpPr txBox="1"/>
              <p:nvPr/>
            </p:nvSpPr>
            <p:spPr>
              <a:xfrm>
                <a:off x="303712" y="3810000"/>
                <a:ext cx="1906088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 ASG example with</a:t>
                </a:r>
                <a:b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altLang="zh-CN" sz="2400" b="0" i="1" smtClean="0">
                          <a:latin typeface="Cambria Math"/>
                        </a:rPr>
                        <m:t>=4</m:t>
                      </m:r>
                    </m:oMath>
                  </m:oMathPara>
                </a14:m>
                <a:endPara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/>
                        </a:rPr>
                        <m:t>𝜇</m:t>
                      </m:r>
                      <m:r>
                        <a:rPr lang="en-US" altLang="zh-CN" sz="24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2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712" y="3810000"/>
                <a:ext cx="1906088" cy="1569660"/>
              </a:xfrm>
              <a:prstGeom prst="rect">
                <a:avLst/>
              </a:prstGeom>
              <a:blipFill rotWithShape="1">
                <a:blip r:embed="rId14"/>
                <a:stretch>
                  <a:fillRect l="-2875" t="-3113" r="-2556" b="-23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" name="椭圆 118"/>
          <p:cNvSpPr/>
          <p:nvPr/>
        </p:nvSpPr>
        <p:spPr>
          <a:xfrm>
            <a:off x="6006544" y="4594830"/>
            <a:ext cx="81169" cy="9808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83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ASG Examples</a:t>
            </a:r>
            <a:endParaRPr lang="en-US" dirty="0">
              <a:latin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172700"/>
            <a:ext cx="2142000" cy="21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446" y="1172700"/>
            <a:ext cx="2142000" cy="21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649200"/>
            <a:ext cx="2142000" cy="21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446" y="3649200"/>
            <a:ext cx="2142000" cy="21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871647" y="744075"/>
            <a:ext cx="1449354" cy="1538808"/>
            <a:chOff x="3024047" y="744075"/>
            <a:chExt cx="1449354" cy="1538808"/>
          </a:xfrm>
        </p:grpSpPr>
        <p:cxnSp>
          <p:nvCxnSpPr>
            <p:cNvPr id="8" name="直接箭头连接符 7"/>
            <p:cNvCxnSpPr/>
            <p:nvPr/>
          </p:nvCxnSpPr>
          <p:spPr>
            <a:xfrm flipV="1">
              <a:off x="3062214" y="890035"/>
              <a:ext cx="0" cy="284110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 flipV="1">
              <a:off x="3062214" y="1147954"/>
              <a:ext cx="4836" cy="1091546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067050" y="2234824"/>
              <a:ext cx="1070149" cy="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>
              <a:off x="4127729" y="2241649"/>
              <a:ext cx="312521" cy="0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矩形 11"/>
                <p:cNvSpPr/>
                <p:nvPr/>
              </p:nvSpPr>
              <p:spPr>
                <a:xfrm>
                  <a:off x="4041873" y="1776508"/>
                  <a:ext cx="43152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𝐱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矩形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1873" y="1776508"/>
                  <a:ext cx="431528" cy="461665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椭圆 12"/>
            <p:cNvSpPr/>
            <p:nvPr/>
          </p:nvSpPr>
          <p:spPr>
            <a:xfrm>
              <a:off x="3024047" y="2184803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矩形 13"/>
                <p:cNvSpPr/>
                <p:nvPr/>
              </p:nvSpPr>
              <p:spPr>
                <a:xfrm>
                  <a:off x="3038475" y="744075"/>
                  <a:ext cx="43633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𝐲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4" name="矩形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38475" y="744075"/>
                  <a:ext cx="436338" cy="461665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b="-131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组合 22"/>
          <p:cNvGrpSpPr/>
          <p:nvPr/>
        </p:nvGrpSpPr>
        <p:grpSpPr>
          <a:xfrm>
            <a:off x="7237446" y="744075"/>
            <a:ext cx="1449354" cy="1538808"/>
            <a:chOff x="3024047" y="744075"/>
            <a:chExt cx="1449354" cy="1538808"/>
          </a:xfrm>
        </p:grpSpPr>
        <p:cxnSp>
          <p:nvCxnSpPr>
            <p:cNvPr id="24" name="直接箭头连接符 23"/>
            <p:cNvCxnSpPr/>
            <p:nvPr/>
          </p:nvCxnSpPr>
          <p:spPr>
            <a:xfrm flipV="1">
              <a:off x="3062214" y="890035"/>
              <a:ext cx="0" cy="284110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3062214" y="1147954"/>
              <a:ext cx="4836" cy="1091546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067050" y="2234824"/>
              <a:ext cx="1070149" cy="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4127729" y="2241649"/>
              <a:ext cx="312521" cy="0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矩形 27"/>
                <p:cNvSpPr/>
                <p:nvPr/>
              </p:nvSpPr>
              <p:spPr>
                <a:xfrm>
                  <a:off x="4041873" y="1776508"/>
                  <a:ext cx="43152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𝐱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8" name="矩形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1873" y="1776508"/>
                  <a:ext cx="431528" cy="461665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" name="椭圆 28"/>
            <p:cNvSpPr/>
            <p:nvPr/>
          </p:nvSpPr>
          <p:spPr>
            <a:xfrm>
              <a:off x="3024047" y="2184803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矩形 29"/>
                <p:cNvSpPr/>
                <p:nvPr/>
              </p:nvSpPr>
              <p:spPr>
                <a:xfrm>
                  <a:off x="3038475" y="744075"/>
                  <a:ext cx="43633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𝐲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0" name="矩形 2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38475" y="744075"/>
                  <a:ext cx="436338" cy="461665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b="-131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组合 30"/>
          <p:cNvGrpSpPr/>
          <p:nvPr/>
        </p:nvGrpSpPr>
        <p:grpSpPr>
          <a:xfrm>
            <a:off x="2865213" y="3214167"/>
            <a:ext cx="1449354" cy="1538808"/>
            <a:chOff x="3024047" y="744075"/>
            <a:chExt cx="1449354" cy="1538808"/>
          </a:xfrm>
        </p:grpSpPr>
        <p:cxnSp>
          <p:nvCxnSpPr>
            <p:cNvPr id="32" name="直接箭头连接符 31"/>
            <p:cNvCxnSpPr/>
            <p:nvPr/>
          </p:nvCxnSpPr>
          <p:spPr>
            <a:xfrm flipV="1">
              <a:off x="3062214" y="890035"/>
              <a:ext cx="0" cy="284110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 flipV="1">
              <a:off x="3062214" y="1147954"/>
              <a:ext cx="4836" cy="1091546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067050" y="2234824"/>
              <a:ext cx="1070149" cy="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4127729" y="2241649"/>
              <a:ext cx="312521" cy="0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矩形 35"/>
                <p:cNvSpPr/>
                <p:nvPr/>
              </p:nvSpPr>
              <p:spPr>
                <a:xfrm>
                  <a:off x="4041873" y="1776508"/>
                  <a:ext cx="43152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𝐱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6" name="矩形 3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1873" y="1776508"/>
                  <a:ext cx="431528" cy="461665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椭圆 36"/>
            <p:cNvSpPr/>
            <p:nvPr/>
          </p:nvSpPr>
          <p:spPr>
            <a:xfrm>
              <a:off x="3024047" y="2184803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矩形 37"/>
                <p:cNvSpPr/>
                <p:nvPr/>
              </p:nvSpPr>
              <p:spPr>
                <a:xfrm>
                  <a:off x="3038475" y="744075"/>
                  <a:ext cx="43633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𝐲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8" name="矩形 3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38475" y="744075"/>
                  <a:ext cx="436338" cy="461665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b="-131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9" name="组合 38"/>
          <p:cNvGrpSpPr/>
          <p:nvPr/>
        </p:nvGrpSpPr>
        <p:grpSpPr>
          <a:xfrm>
            <a:off x="7194770" y="3231802"/>
            <a:ext cx="1449354" cy="1538808"/>
            <a:chOff x="3024047" y="744075"/>
            <a:chExt cx="1449354" cy="1538808"/>
          </a:xfrm>
        </p:grpSpPr>
        <p:cxnSp>
          <p:nvCxnSpPr>
            <p:cNvPr id="40" name="直接箭头连接符 39"/>
            <p:cNvCxnSpPr/>
            <p:nvPr/>
          </p:nvCxnSpPr>
          <p:spPr>
            <a:xfrm flipV="1">
              <a:off x="3062214" y="890035"/>
              <a:ext cx="0" cy="284110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 flipV="1">
              <a:off x="3062214" y="1147954"/>
              <a:ext cx="4836" cy="1091546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3067050" y="2234824"/>
              <a:ext cx="1070149" cy="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>
              <a:off x="4127729" y="2241649"/>
              <a:ext cx="312521" cy="0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矩形 43"/>
                <p:cNvSpPr/>
                <p:nvPr/>
              </p:nvSpPr>
              <p:spPr>
                <a:xfrm>
                  <a:off x="4041873" y="1776508"/>
                  <a:ext cx="43152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𝐱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4" name="矩形 4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1873" y="1776508"/>
                  <a:ext cx="431528" cy="461665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椭圆 44"/>
            <p:cNvSpPr/>
            <p:nvPr/>
          </p:nvSpPr>
          <p:spPr>
            <a:xfrm>
              <a:off x="3024047" y="2184803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矩形 45"/>
                <p:cNvSpPr/>
                <p:nvPr/>
              </p:nvSpPr>
              <p:spPr>
                <a:xfrm>
                  <a:off x="3038475" y="744075"/>
                  <a:ext cx="43633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𝐲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6" name="矩形 4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38475" y="744075"/>
                  <a:ext cx="436338" cy="461665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 b="-131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文本框 5"/>
              <p:cNvSpPr txBox="1"/>
              <p:nvPr/>
            </p:nvSpPr>
            <p:spPr>
              <a:xfrm>
                <a:off x="533400" y="1828800"/>
                <a:ext cx="12954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altLang="zh-CN" sz="24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/>
                        </a:rPr>
                        <m:t>𝜇</m:t>
                      </m:r>
                      <m:r>
                        <a:rPr lang="en-US" altLang="zh-CN" sz="24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7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828800"/>
                <a:ext cx="1295400" cy="830997"/>
              </a:xfrm>
              <a:prstGeom prst="rect">
                <a:avLst/>
              </a:prstGeom>
              <a:blipFill rotWithShape="1">
                <a:blip r:embed="rId15"/>
                <a:stretch>
                  <a:fillRect b="-51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文本框 5"/>
              <p:cNvSpPr txBox="1"/>
              <p:nvPr/>
            </p:nvSpPr>
            <p:spPr>
              <a:xfrm>
                <a:off x="514350" y="4355111"/>
                <a:ext cx="12954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altLang="zh-CN" sz="2400" b="0" i="1" smtClean="0">
                          <a:latin typeface="Cambria Math"/>
                        </a:rPr>
                        <m:t>=100</m:t>
                      </m:r>
                    </m:oMath>
                  </m:oMathPara>
                </a14:m>
                <a:endPara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/>
                        </a:rPr>
                        <m:t>𝜇</m:t>
                      </m:r>
                      <m:r>
                        <a:rPr lang="en-US" altLang="zh-CN" sz="2400" b="0" i="1" smtClean="0">
                          <a:latin typeface="Cambria Math"/>
                        </a:rPr>
                        <m:t>=10</m:t>
                      </m:r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8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50" y="4355111"/>
                <a:ext cx="1295400" cy="830997"/>
              </a:xfrm>
              <a:prstGeom prst="rect">
                <a:avLst/>
              </a:prstGeom>
              <a:blipFill rotWithShape="1">
                <a:blip r:embed="rId16"/>
                <a:stretch>
                  <a:fillRect l="-1878" b="-43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文本框 5"/>
              <p:cNvSpPr txBox="1"/>
              <p:nvPr/>
            </p:nvSpPr>
            <p:spPr>
              <a:xfrm>
                <a:off x="4871046" y="4366822"/>
                <a:ext cx="12954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altLang="zh-CN" sz="2400" b="0" i="1" smtClean="0">
                          <a:latin typeface="Cambria Math"/>
                        </a:rPr>
                        <m:t>=300</m:t>
                      </m:r>
                    </m:oMath>
                  </m:oMathPara>
                </a14:m>
                <a:endPara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/>
                        </a:rPr>
                        <m:t>𝜇</m:t>
                      </m:r>
                      <m:r>
                        <a:rPr lang="en-US" altLang="zh-CN" sz="24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9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1046" y="4366822"/>
                <a:ext cx="1295400" cy="830997"/>
              </a:xfrm>
              <a:prstGeom prst="rect">
                <a:avLst/>
              </a:prstGeom>
              <a:blipFill rotWithShape="1">
                <a:blip r:embed="rId17"/>
                <a:stretch>
                  <a:fillRect l="-2347" b="-43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文本框 5"/>
              <p:cNvSpPr txBox="1"/>
              <p:nvPr/>
            </p:nvSpPr>
            <p:spPr>
              <a:xfrm>
                <a:off x="4871046" y="1818344"/>
                <a:ext cx="12954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altLang="zh-CN" sz="2400" b="0" i="1" smtClean="0">
                          <a:latin typeface="Cambria Math"/>
                        </a:rPr>
                        <m:t>=10</m:t>
                      </m:r>
                    </m:oMath>
                  </m:oMathPara>
                </a14:m>
                <a:endPara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/>
                        </a:rPr>
                        <m:t>𝜇</m:t>
                      </m:r>
                      <m:r>
                        <a:rPr lang="en-US" altLang="zh-CN" sz="24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0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1046" y="1818344"/>
                <a:ext cx="1295400" cy="830997"/>
              </a:xfrm>
              <a:prstGeom prst="rect">
                <a:avLst/>
              </a:prstGeom>
              <a:blipFill rotWithShape="1">
                <a:blip r:embed="rId18"/>
                <a:stretch>
                  <a:fillRect b="-43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02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ASGs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Desired operators</a:t>
            </a:r>
          </a:p>
          <a:p>
            <a:pPr lvl="1"/>
            <a:r>
              <a:rPr lang="en-US" altLang="zh-CN" dirty="0" smtClean="0"/>
              <a:t>Closed-form </a:t>
            </a:r>
            <a:r>
              <a:rPr lang="en-US" altLang="zh-CN" dirty="0"/>
              <a:t>integral</a:t>
            </a:r>
          </a:p>
          <a:p>
            <a:pPr lvl="1"/>
            <a:r>
              <a:rPr lang="en-US" altLang="zh-CN" dirty="0" smtClean="0"/>
              <a:t>Closed-form product</a:t>
            </a:r>
            <a:endParaRPr lang="en-US" altLang="zh-CN" dirty="0"/>
          </a:p>
          <a:p>
            <a:pPr lvl="1"/>
            <a:r>
              <a:rPr lang="en-US" altLang="zh-CN" dirty="0" smtClean="0"/>
              <a:t>Closed-form convolution</a:t>
            </a:r>
          </a:p>
          <a:p>
            <a:pPr lvl="1"/>
            <a:endParaRPr lang="en-US" altLang="zh-CN" dirty="0"/>
          </a:p>
          <a:p>
            <a:r>
              <a:rPr lang="en-US" b="1" dirty="0" smtClean="0"/>
              <a:t>NO</a:t>
            </a:r>
            <a:r>
              <a:rPr lang="en-US" dirty="0" smtClean="0"/>
              <a:t> exact </a:t>
            </a:r>
            <a:r>
              <a:rPr lang="en-US" dirty="0"/>
              <a:t>closed-form </a:t>
            </a:r>
            <a:r>
              <a:rPr lang="en-US" dirty="0" smtClean="0"/>
              <a:t>solutions</a:t>
            </a:r>
          </a:p>
          <a:p>
            <a:r>
              <a:rPr lang="en-US" altLang="zh-CN" dirty="0" smtClean="0"/>
              <a:t>Derived </a:t>
            </a:r>
            <a:r>
              <a:rPr lang="en-US" altLang="zh-CN" b="1" dirty="0" smtClean="0"/>
              <a:t>approximated </a:t>
            </a:r>
            <a:r>
              <a:rPr lang="en-US" dirty="0"/>
              <a:t>closed-form </a:t>
            </a:r>
            <a:r>
              <a:rPr lang="en-US" altLang="zh-CN" dirty="0" smtClean="0"/>
              <a:t>solutions</a:t>
            </a:r>
          </a:p>
          <a:p>
            <a:pPr lvl="1"/>
            <a:r>
              <a:rPr lang="en-US" altLang="zh-CN" dirty="0" smtClean="0"/>
              <a:t>With </a:t>
            </a:r>
            <a:r>
              <a:rPr lang="en-US" dirty="0" smtClean="0"/>
              <a:t>negligible errors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972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533400" y="228600"/>
            <a:ext cx="8229600" cy="533400"/>
          </a:xfrm>
        </p:spPr>
        <p:txBody>
          <a:bodyPr/>
          <a:lstStyle/>
          <a:p>
            <a:r>
              <a:rPr lang="en-US" altLang="zh-CN" dirty="0" smtClean="0"/>
              <a:t>Integral of an ASG</a:t>
            </a:r>
            <a:endParaRPr lang="en-US" dirty="0"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Text Placeholder 2"/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altLang="zh-CN" dirty="0" smtClean="0">
                    <a:latin typeface="Arial" charset="0"/>
                  </a:rPr>
                  <a:t>Integral of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𝐺</m:t>
                    </m:r>
                    <m:d>
                      <m:dPr>
                        <m:ctrlPr>
                          <a:rPr lang="en-US" altLang="zh-CN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b="1">
                            <a:latin typeface="Cambria Math" panose="02040503050406030204" pitchFamily="18" charset="0"/>
                          </a:rPr>
                          <m:t>𝐯</m:t>
                        </m:r>
                        <m:r>
                          <a:rPr lang="en-US" altLang="zh-CN" b="1">
                            <a:latin typeface="Cambria Math"/>
                          </a:rPr>
                          <m:t>;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altLang="zh-CN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b="1">
                                <a:latin typeface="Cambria Math"/>
                              </a:rPr>
                              <m:t>𝐱</m:t>
                            </m:r>
                            <m:r>
                              <a:rPr lang="en-US" altLang="zh-CN" b="1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zh-CN" b="1">
                                <a:latin typeface="Cambria Math"/>
                              </a:rPr>
                              <m:t>𝐲</m:t>
                            </m:r>
                            <m:r>
                              <a:rPr lang="en-US" altLang="zh-CN" b="1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zh-CN" b="1">
                                <a:latin typeface="Cambria Math"/>
                              </a:rPr>
                              <m:t>𝐳</m:t>
                            </m:r>
                          </m:e>
                        </m:d>
                        <m:r>
                          <a:rPr lang="en-US" altLang="zh-CN" b="1">
                            <a:latin typeface="Cambria Math"/>
                          </a:rPr>
                          <m:t>,</m:t>
                        </m:r>
                        <m:r>
                          <a:rPr lang="en-US" altLang="zh-CN" i="1">
                            <a:latin typeface="Cambria Math"/>
                          </a:rPr>
                          <m:t>[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en-US" altLang="zh-CN" i="1">
                            <a:latin typeface="Cambria Math"/>
                          </a:rPr>
                          <m:t>,</m:t>
                        </m:r>
                        <m:r>
                          <a:rPr lang="en-US" altLang="zh-CN" i="1">
                            <a:latin typeface="Cambria Math"/>
                          </a:rPr>
                          <m:t>𝜇</m:t>
                        </m:r>
                        <m:r>
                          <a:rPr lang="en-US" altLang="zh-CN" i="1">
                            <a:latin typeface="Cambria Math"/>
                          </a:rPr>
                          <m:t>]</m:t>
                        </m:r>
                      </m:e>
                    </m:d>
                  </m:oMath>
                </a14:m>
                <a:r>
                  <a:rPr lang="en-US" altLang="zh-CN" dirty="0" smtClean="0">
                    <a:latin typeface="Arial" charset="0"/>
                  </a:rPr>
                  <a:t>  (short as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𝐺</m:t>
                    </m:r>
                    <m:d>
                      <m:dPr>
                        <m:ctrlPr>
                          <a:rPr lang="en-US" altLang="zh-CN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b="1">
                            <a:latin typeface="Cambria Math" panose="02040503050406030204" pitchFamily="18" charset="0"/>
                          </a:rPr>
                          <m:t>𝐯</m:t>
                        </m:r>
                      </m:e>
                    </m:d>
                  </m:oMath>
                </a14:m>
                <a:r>
                  <a:rPr lang="en-US" altLang="zh-CN" dirty="0" smtClean="0">
                    <a:latin typeface="Arial" charset="0"/>
                  </a:rPr>
                  <a:t>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 altLang="zh-CN" sz="2000">
                              <a:latin typeface="Cambria Math"/>
                            </a:rPr>
                            <m:t>Ω</m:t>
                          </m:r>
                        </m:sub>
                        <m:sup/>
                        <m:e>
                          <m:r>
                            <a:rPr lang="en-US" altLang="zh-CN" sz="2000" i="1">
                              <a:latin typeface="Cambria Math"/>
                            </a:rPr>
                            <m:t>𝐺</m:t>
                          </m:r>
                          <m:d>
                            <m:d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𝐯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en-US" altLang="zh-CN" sz="2000">
                              <a:latin typeface="Cambria Math"/>
                            </a:rPr>
                            <m:t>d</m:t>
                          </m:r>
                          <m:r>
                            <a:rPr lang="en-US" altLang="zh-CN" sz="2000" b="1">
                              <a:latin typeface="Cambria Math" panose="02040503050406030204" pitchFamily="18" charset="0"/>
                            </a:rPr>
                            <m:t>𝐯</m:t>
                          </m:r>
                        </m:e>
                      </m:nary>
                      <m:r>
                        <a:rPr lang="en-US" altLang="zh-CN" sz="20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latin typeface="Cambria Math"/>
                            </a:rPr>
                            <m:t>𝜙</m:t>
                          </m:r>
                          <m:r>
                            <a:rPr lang="en-US" altLang="zh-CN" sz="2000" i="1">
                              <a:latin typeface="Cambria Math"/>
                            </a:rPr>
                            <m:t>=0</m:t>
                          </m:r>
                        </m:sub>
                        <m:sup>
                          <m:r>
                            <a:rPr lang="en-US" altLang="zh-CN" sz="2000" i="1">
                              <a:latin typeface="Cambria Math"/>
                            </a:rPr>
                            <m:t>2</m:t>
                          </m:r>
                          <m:r>
                            <a:rPr lang="en-US" altLang="zh-CN" sz="2000" i="1">
                              <a:latin typeface="Cambria Math"/>
                            </a:rPr>
                            <m:t>𝜋</m:t>
                          </m:r>
                        </m:sup>
                        <m:e>
                          <m:d>
                            <m:d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dPr>
                            <m:e>
                              <m:nary>
                                <m:naryPr>
                                  <m:limLoc m:val="undOvr"/>
                                  <m:ctrlPr>
                                    <a:rPr lang="en-US" altLang="zh-CN" sz="2000" i="1">
                                      <a:latin typeface="Cambria Math"/>
                                    </a:rPr>
                                  </m:ctrlPr>
                                </m:naryPr>
                                <m:sub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𝜃</m:t>
                                  </m:r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=0</m:t>
                                  </m:r>
                                </m:sub>
                                <m:sup>
                                  <m:f>
                                    <m:fPr>
                                      <m:type m:val="lin"/>
                                      <m:ctrlPr>
                                        <a:rPr lang="en-US" altLang="zh-CN" sz="2000" i="1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</m:sup>
                                <m:e>
                                  <m:sSup>
                                    <m:sSupPr>
                                      <m:ctrlPr>
                                        <a:rPr lang="en-US" altLang="zh-CN" sz="2000" i="1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−</m:t>
                                      </m:r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𝜆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000" i="1">
                                              <a:latin typeface="Cambria Math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altLang="zh-CN" sz="2000" i="1">
                                                  <a:latin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altLang="zh-CN" sz="2000" i="1">
                                                  <a:latin typeface="Cambria Math"/>
                                                </a:rPr>
                                                <m:t>sin</m:t>
                                              </m:r>
                                              <m:r>
                                                <a:rPr lang="en-US" altLang="zh-CN" sz="2000" i="1">
                                                  <a:latin typeface="Cambria Math"/>
                                                </a:rPr>
                                                <m:t>𝜃</m:t>
                                              </m:r>
                                              <m:func>
                                                <m:funcPr>
                                                  <m:ctrlPr>
                                                    <a:rPr lang="en-US" altLang="zh-CN" sz="2000" i="1">
                                                      <a:latin typeface="Cambria Math"/>
                                                    </a:rPr>
                                                  </m:ctrlPr>
                                                </m:funcPr>
                                                <m:fName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 sz="2000">
                                                      <a:latin typeface="Cambria Math"/>
                                                    </a:rPr>
                                                    <m:t>cos</m:t>
                                                  </m:r>
                                                </m:fName>
                                                <m:e>
                                                  <m:r>
                                                    <a:rPr lang="en-US" altLang="zh-CN" sz="2000" i="1">
                                                      <a:latin typeface="Cambria Math"/>
                                                    </a:rPr>
                                                    <m:t>𝜙</m:t>
                                                  </m:r>
                                                </m:e>
                                              </m:func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altLang="zh-CN" sz="2000" i="1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−</m:t>
                                      </m:r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𝜇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000" i="1">
                                              <a:latin typeface="Cambria Math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altLang="zh-CN" sz="2000" i="1">
                                                  <a:latin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altLang="zh-CN" sz="2000" i="1">
                                                  <a:latin typeface="Cambria Math"/>
                                                </a:rPr>
                                                <m:t>sin</m:t>
                                              </m:r>
                                              <m:r>
                                                <a:rPr lang="en-US" altLang="zh-CN" sz="2000" i="1">
                                                  <a:latin typeface="Cambria Math"/>
                                                </a:rPr>
                                                <m:t>𝜃</m:t>
                                              </m:r>
                                              <m:func>
                                                <m:funcPr>
                                                  <m:ctrlPr>
                                                    <a:rPr lang="en-US" altLang="zh-CN" sz="2000" i="1">
                                                      <a:latin typeface="Cambria Math"/>
                                                    </a:rPr>
                                                  </m:ctrlPr>
                                                </m:funcPr>
                                                <m:fName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altLang="zh-CN" sz="2000">
                                                      <a:latin typeface="Cambria Math"/>
                                                    </a:rPr>
                                                    <m:t>sin</m:t>
                                                  </m:r>
                                                </m:fName>
                                                <m:e>
                                                  <m:r>
                                                    <a:rPr lang="en-US" altLang="zh-CN" sz="2000" i="1">
                                                      <a:latin typeface="Cambria Math"/>
                                                    </a:rPr>
                                                    <m:t>𝜙</m:t>
                                                  </m:r>
                                                </m:e>
                                              </m:func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altLang="zh-CN" sz="2000" i="1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sup>
                                  </m:sSup>
                                  <m:func>
                                    <m:funcPr>
                                      <m:ctrlPr>
                                        <a:rPr lang="en-US" altLang="zh-CN" sz="2000" i="1">
                                          <a:latin typeface="Cambria Math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000">
                                          <a:latin typeface="Cambria Math"/>
                                        </a:rPr>
                                        <m:t>sin</m:t>
                                      </m:r>
                                    </m:fName>
                                    <m:e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𝜃</m:t>
                                      </m:r>
                                      <m:func>
                                        <m:funcPr>
                                          <m:ctrlPr>
                                            <a:rPr lang="en-US" altLang="zh-CN" sz="2000" i="1">
                                              <a:latin typeface="Cambria Math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zh-CN" sz="2000">
                                              <a:latin typeface="Cambria Math"/>
                                            </a:rPr>
                                            <m:t>cos</m:t>
                                          </m:r>
                                        </m:fName>
                                        <m:e>
                                          <m:r>
                                            <a:rPr lang="en-US" altLang="zh-CN" sz="2000" i="1">
                                              <a:latin typeface="Cambria Math"/>
                                            </a:rPr>
                                            <m:t>𝜃</m:t>
                                          </m:r>
                                        </m:e>
                                      </m:func>
                                    </m:e>
                                  </m:func>
                                  <m:r>
                                    <m:rPr>
                                      <m:sty m:val="p"/>
                                    </m:rPr>
                                    <a:rPr lang="en-US" altLang="zh-CN" sz="2000">
                                      <a:latin typeface="Cambria Math"/>
                                    </a:rPr>
                                    <m:t>d</m:t>
                                  </m:r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nary>
                            </m:e>
                          </m:d>
                          <m:r>
                            <m:rPr>
                              <m:sty m:val="p"/>
                            </m:rPr>
                            <a:rPr lang="en-US" altLang="zh-CN" sz="2000">
                              <a:latin typeface="Cambria Math"/>
                            </a:rPr>
                            <m:t>d</m:t>
                          </m:r>
                          <m:r>
                            <a:rPr lang="en-US" altLang="zh-CN" sz="2000" i="1">
                              <a:latin typeface="Cambria Math"/>
                            </a:rPr>
                            <m:t>𝜙</m:t>
                          </m:r>
                        </m:e>
                      </m:nary>
                    </m:oMath>
                  </m:oMathPara>
                </a14:m>
                <a:endParaRPr lang="en-US" altLang="zh-CN" dirty="0">
                  <a:latin typeface="Arial" charset="0"/>
                </a:endParaRPr>
              </a:p>
              <a:p>
                <a:r>
                  <a:rPr lang="en-US" altLang="zh-CN" dirty="0" smtClean="0">
                    <a:latin typeface="Arial" charset="0"/>
                  </a:rPr>
                  <a:t>Our approximation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 altLang="zh-CN" sz="2000">
                              <a:latin typeface="Cambria Math"/>
                            </a:rPr>
                            <m:t>Ω</m:t>
                          </m:r>
                        </m:sub>
                        <m:sup/>
                        <m:e>
                          <m:r>
                            <a:rPr lang="en-US" altLang="zh-CN" sz="2000" i="1">
                              <a:latin typeface="Cambria Math"/>
                            </a:rPr>
                            <m:t>𝐺</m:t>
                          </m:r>
                          <m:d>
                            <m:d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𝐯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en-US" altLang="zh-CN" sz="2000">
                              <a:latin typeface="Cambria Math"/>
                            </a:rPr>
                            <m:t>d</m:t>
                          </m:r>
                          <m:r>
                            <a:rPr lang="en-US" altLang="zh-CN" sz="2000" b="1">
                              <a:latin typeface="Cambria Math" panose="02040503050406030204" pitchFamily="18" charset="0"/>
                            </a:rPr>
                            <m:t>𝐯</m:t>
                          </m:r>
                        </m:e>
                      </m:nary>
                      <m:r>
                        <a:rPr lang="en-US" altLang="zh-CN" sz="2000" i="1">
                          <a:latin typeface="Cambria Math"/>
                        </a:rPr>
                        <m:t>≈</m:t>
                      </m:r>
                      <m:f>
                        <m:f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latin typeface="Cambria Math"/>
                            </a:rPr>
                            <m:t>𝜋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zh-CN" sz="2000" i="1">
                                  <a:latin typeface="Cambria Math"/>
                                </a:rPr>
                                <m:t>𝜆𝜇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altLang="zh-CN" sz="2000" dirty="0" smtClean="0">
                  <a:latin typeface="Arial" charset="0"/>
                </a:endParaRPr>
              </a:p>
              <a:p>
                <a:pPr lvl="1"/>
                <a:r>
                  <a:rPr lang="en-US" altLang="zh-CN" dirty="0" smtClean="0">
                    <a:latin typeface="Arial" charset="0"/>
                  </a:rPr>
                  <a:t>Accurate (error &lt; 0.68%) when 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𝜆</m:t>
                    </m:r>
                    <m:r>
                      <a:rPr lang="en-US" altLang="zh-CN" b="0" i="1" smtClean="0">
                        <a:latin typeface="Cambria Math"/>
                      </a:rPr>
                      <m:t>,</m:t>
                    </m:r>
                    <m:r>
                      <a:rPr lang="en-US" altLang="zh-CN" b="0" i="1" smtClean="0">
                        <a:latin typeface="Cambria Math"/>
                      </a:rPr>
                      <m:t>𝜇</m:t>
                    </m:r>
                    <m:r>
                      <a:rPr lang="en-US" altLang="zh-CN" b="0" i="1" smtClean="0">
                        <a:latin typeface="Cambria Math"/>
                      </a:rPr>
                      <m:t>&gt;5</m:t>
                    </m:r>
                  </m:oMath>
                </a14:m>
                <a:endParaRPr lang="en-US" altLang="zh-CN" dirty="0" smtClean="0">
                  <a:latin typeface="Arial" charset="0"/>
                </a:endParaRPr>
              </a:p>
              <a:p>
                <a:pPr marL="57150" indent="0">
                  <a:buNone/>
                </a:pPr>
                <a:r>
                  <a:rPr lang="en-US" altLang="zh-CN" dirty="0" smtClean="0">
                    <a:latin typeface="Arial" charset="0"/>
                  </a:rPr>
                  <a:t> </a:t>
                </a:r>
                <a:endParaRPr lang="en-US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</mc:Choice>
        <mc:Fallback xmlns="">
          <p:sp>
            <p:nvSpPr>
              <p:cNvPr id="14338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 rotWithShape="1">
                <a:blip r:embed="rId3"/>
                <a:stretch>
                  <a:fillRect t="-11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940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Spherical Gaussians </a:t>
            </a:r>
            <a:r>
              <a:rPr lang="en-US" altLang="zh-CN" dirty="0">
                <a:latin typeface="Arial" charset="0"/>
              </a:rPr>
              <a:t>(SGs)</a:t>
            </a:r>
            <a:endParaRPr lang="en-US" dirty="0"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Text Placeholder 2"/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dirty="0" smtClean="0">
                    <a:latin typeface="Arial" charset="0"/>
                  </a:rPr>
                  <a:t>Definition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𝑖𝑠𝑜</m:t>
                          </m:r>
                        </m:sub>
                      </m:sSub>
                      <m:d>
                        <m:dPr>
                          <m:ctrlP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4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altLang="zh-CN" sz="24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𝐩</m:t>
                          </m:r>
                          <m: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</m:d>
                      <m:r>
                        <a:rPr lang="en-US" altLang="zh-CN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  <m:d>
                            <m:dPr>
                              <m:ctrlPr>
                                <a:rPr lang="en-US" altLang="zh-CN" sz="24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sz="2400" b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𝐯</m:t>
                              </m:r>
                              <m:r>
                                <a:rPr lang="en-US" altLang="zh-CN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⋅</m:t>
                              </m:r>
                              <m:r>
                                <a:rPr lang="en-US" altLang="zh-CN" sz="2400" b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  <m:r>
                                <a:rPr lang="en-US" altLang="zh-CN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sup>
                      </m:sSup>
                    </m:oMath>
                  </m:oMathPara>
                </a14:m>
                <a:endParaRPr lang="en-US" altLang="zh-CN" sz="2400" dirty="0" smtClean="0">
                  <a:solidFill>
                    <a:schemeClr val="tx1"/>
                  </a:solidFill>
                  <a:latin typeface="Arial" charset="0"/>
                </a:endParaRPr>
              </a:p>
              <a:p>
                <a:pPr marL="457200" lvl="1" indent="0">
                  <a:buNone/>
                </a:pPr>
                <a:endParaRPr lang="en-US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</mc:Choice>
        <mc:Fallback xmlns="">
          <p:sp>
            <p:nvSpPr>
              <p:cNvPr id="14338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 rotWithShape="1">
                <a:blip r:embed="rId3"/>
                <a:stretch>
                  <a:fillRect t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114800" y="2101629"/>
            <a:ext cx="1358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bandwidth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5600" y="2114490"/>
            <a:ext cx="10016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center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6" name="Straight Arrow Connector 10"/>
          <p:cNvCxnSpPr/>
          <p:nvPr/>
        </p:nvCxnSpPr>
        <p:spPr>
          <a:xfrm>
            <a:off x="4216980" y="1847600"/>
            <a:ext cx="385265" cy="31653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13"/>
          <p:cNvCxnSpPr/>
          <p:nvPr/>
        </p:nvCxnSpPr>
        <p:spPr>
          <a:xfrm flipH="1">
            <a:off x="3462200" y="1859321"/>
            <a:ext cx="401795" cy="24557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524000" y="2487961"/>
            <a:ext cx="2069592" cy="2506873"/>
            <a:chOff x="3982212" y="2487961"/>
            <a:chExt cx="2069592" cy="2506873"/>
          </a:xfrm>
        </p:grpSpPr>
        <p:pic>
          <p:nvPicPr>
            <p:cNvPr id="1030" name="Picture 6" descr="C:\微云网盘\88080666\Anisotropic Spherical Gaussian\ppt\img1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4404" y="2937434"/>
              <a:ext cx="20574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3982212" y="2961057"/>
              <a:ext cx="2042327" cy="20262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>
              <a:off x="4005744" y="3698560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 26"/>
            <p:cNvSpPr/>
            <p:nvPr/>
          </p:nvSpPr>
          <p:spPr>
            <a:xfrm rot="10800000">
              <a:off x="4012358" y="3725485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957434" y="3920177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箭头连接符 28"/>
            <p:cNvCxnSpPr/>
            <p:nvPr/>
          </p:nvCxnSpPr>
          <p:spPr>
            <a:xfrm flipH="1" flipV="1">
              <a:off x="4996130" y="2625105"/>
              <a:ext cx="7246" cy="419342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999767" y="3044447"/>
              <a:ext cx="4865" cy="87573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矩形 30"/>
                <p:cNvSpPr/>
                <p:nvPr/>
              </p:nvSpPr>
              <p:spPr>
                <a:xfrm>
                  <a:off x="4972812" y="2487961"/>
                  <a:ext cx="45717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𝐩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1" name="矩形 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72812" y="2487961"/>
                  <a:ext cx="457176" cy="46166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b="-1315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588" y="2958116"/>
            <a:ext cx="295188" cy="192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矩形 31"/>
          <p:cNvSpPr/>
          <p:nvPr/>
        </p:nvSpPr>
        <p:spPr>
          <a:xfrm>
            <a:off x="575176" y="2743002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1</a:t>
            </a:r>
            <a:endParaRPr lang="en-US" dirty="0"/>
          </a:p>
        </p:txBody>
      </p:sp>
      <p:sp>
        <p:nvSpPr>
          <p:cNvPr id="33" name="矩形 32"/>
          <p:cNvSpPr/>
          <p:nvPr/>
        </p:nvSpPr>
        <p:spPr>
          <a:xfrm>
            <a:off x="533400" y="4650234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0</a:t>
            </a:r>
            <a:endParaRPr 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6388608" y="2778571"/>
            <a:ext cx="2069592" cy="2216263"/>
            <a:chOff x="6388608" y="2743002"/>
            <a:chExt cx="2069592" cy="2216263"/>
          </a:xfrm>
        </p:grpSpPr>
        <p:pic>
          <p:nvPicPr>
            <p:cNvPr id="2050" name="Picture 2" descr="C:\微云网盘\88080666\Anisotropic Spherical Gaussian\ppt\img4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9000" y="2900065"/>
              <a:ext cx="2059200" cy="205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椭圆 34"/>
            <p:cNvSpPr/>
            <p:nvPr/>
          </p:nvSpPr>
          <p:spPr>
            <a:xfrm>
              <a:off x="6388608" y="2911496"/>
              <a:ext cx="2042327" cy="20262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363830" y="3870616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箭头连接符 40"/>
            <p:cNvCxnSpPr/>
            <p:nvPr/>
          </p:nvCxnSpPr>
          <p:spPr>
            <a:xfrm flipV="1">
              <a:off x="7409772" y="2743002"/>
              <a:ext cx="1256" cy="381198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7406164" y="3124200"/>
              <a:ext cx="4864" cy="746416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矩形 42"/>
                <p:cNvSpPr/>
                <p:nvPr/>
              </p:nvSpPr>
              <p:spPr>
                <a:xfrm>
                  <a:off x="7010400" y="2895600"/>
                  <a:ext cx="45717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𝐩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3" name="矩形 4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0400" y="2895600"/>
                  <a:ext cx="457176" cy="461665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b="-1315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弧形 44"/>
            <p:cNvSpPr/>
            <p:nvPr/>
          </p:nvSpPr>
          <p:spPr>
            <a:xfrm>
              <a:off x="6418053" y="3505200"/>
              <a:ext cx="1984549" cy="94845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弧形 45"/>
            <p:cNvSpPr/>
            <p:nvPr/>
          </p:nvSpPr>
          <p:spPr>
            <a:xfrm rot="10800000">
              <a:off x="6424665" y="3532125"/>
              <a:ext cx="1984549" cy="94845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38333" y="2472705"/>
            <a:ext cx="2069592" cy="2522129"/>
            <a:chOff x="1524000" y="2438400"/>
            <a:chExt cx="2069592" cy="2522129"/>
          </a:xfrm>
        </p:grpSpPr>
        <p:pic>
          <p:nvPicPr>
            <p:cNvPr id="47" name="Picture 6" descr="C:\微云网盘\88080666\Anisotropic Spherical Gaussian\ppt\img1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47798">
              <a:off x="1536192" y="2903129"/>
              <a:ext cx="20574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椭圆 47"/>
            <p:cNvSpPr/>
            <p:nvPr/>
          </p:nvSpPr>
          <p:spPr>
            <a:xfrm>
              <a:off x="1524000" y="2926752"/>
              <a:ext cx="2042327" cy="20262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弧形 48"/>
            <p:cNvSpPr/>
            <p:nvPr/>
          </p:nvSpPr>
          <p:spPr>
            <a:xfrm rot="1732551">
              <a:off x="1547532" y="3664255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弧形 49"/>
            <p:cNvSpPr/>
            <p:nvPr/>
          </p:nvSpPr>
          <p:spPr>
            <a:xfrm rot="12532551">
              <a:off x="1554146" y="3691180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499222" y="3885872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箭头连接符 51"/>
            <p:cNvCxnSpPr/>
            <p:nvPr/>
          </p:nvCxnSpPr>
          <p:spPr>
            <a:xfrm rot="1500000" flipH="1" flipV="1">
              <a:off x="3027528" y="2729321"/>
              <a:ext cx="5988" cy="419342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1500000" flipH="1">
              <a:off x="2760847" y="3073571"/>
              <a:ext cx="4865" cy="87573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矩形 53"/>
                <p:cNvSpPr/>
                <p:nvPr/>
              </p:nvSpPr>
              <p:spPr>
                <a:xfrm>
                  <a:off x="2667024" y="2438400"/>
                  <a:ext cx="45717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𝐩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4" name="矩形 5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67024" y="2438400"/>
                  <a:ext cx="457176" cy="461665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b="-14667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8" name="右箭头 57"/>
          <p:cNvSpPr/>
          <p:nvPr/>
        </p:nvSpPr>
        <p:spPr>
          <a:xfrm>
            <a:off x="1524000" y="5181600"/>
            <a:ext cx="6934200" cy="304800"/>
          </a:xfrm>
          <a:prstGeom prst="rightArrow">
            <a:avLst>
              <a:gd name="adj1" fmla="val 50000"/>
              <a:gd name="adj2" fmla="val 262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3899620" y="5481935"/>
            <a:ext cx="2196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varying center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Product of two ASGs</a:t>
            </a:r>
            <a:endParaRPr lang="en-US" dirty="0"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Text Placeholder 2"/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altLang="zh-CN" dirty="0" smtClean="0">
                    <a:latin typeface="Arial" charset="0"/>
                  </a:rPr>
                  <a:t>Our approximation: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</a:rPr>
                      <m:t>𝐺</m:t>
                    </m:r>
                    <m:d>
                      <m:dPr>
                        <m:ctrlPr>
                          <a:rPr lang="en-US" altLang="zh-CN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000" b="1">
                            <a:latin typeface="Cambria Math" panose="02040503050406030204" pitchFamily="18" charset="0"/>
                          </a:rPr>
                          <m:t>𝐯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n-US" altLang="zh-CN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0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altLang="zh-CN" sz="2000" i="1">
                        <a:latin typeface="Cambria Math"/>
                      </a:rPr>
                      <m:t>⋅</m:t>
                    </m:r>
                    <m:sSub>
                      <m:sSubPr>
                        <m:ctrlPr>
                          <a:rPr lang="en-US" altLang="zh-CN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altLang="zh-CN" sz="2000" i="1">
                            <a:latin typeface="Cambria Math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altLang="zh-CN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000" b="1">
                            <a:latin typeface="Cambria Math" panose="02040503050406030204" pitchFamily="18" charset="0"/>
                          </a:rPr>
                          <m:t>𝐯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n-US" altLang="zh-CN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0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2000" i="1">
                        <a:latin typeface="Cambria Math"/>
                      </a:rPr>
                      <m:t>≈</m:t>
                    </m:r>
                    <m:r>
                      <m:rPr>
                        <m:sty m:val="p"/>
                      </m:rPr>
                      <a:rPr lang="en-US" altLang="zh-CN" sz="2000">
                        <a:latin typeface="Cambria Math"/>
                      </a:rPr>
                      <m:t>S</m:t>
                    </m:r>
                    <m:d>
                      <m:d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>
                                <a:latin typeface="Cambria Math"/>
                              </a:rPr>
                              <m:t>𝐳</m:t>
                            </m:r>
                          </m:e>
                          <m:sub>
                            <m:r>
                              <a:rPr lang="en-US" altLang="zh-CN" sz="2000" b="1"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  <m:r>
                          <a:rPr lang="en-US" altLang="zh-CN" sz="2000" b="1"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n-US" altLang="zh-CN" sz="20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>
                                <a:latin typeface="Cambria Math"/>
                              </a:rPr>
                              <m:t>𝐳</m:t>
                            </m:r>
                          </m:e>
                          <m:sub>
                            <m:r>
                              <a:rPr lang="en-US" altLang="zh-CN" sz="2000" b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en-US" altLang="zh-CN" sz="2000" b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20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>
                                <a:latin typeface="Cambria Math"/>
                              </a:rPr>
                              <m:t>𝐳</m:t>
                            </m:r>
                          </m:e>
                          <m:sub>
                            <m:r>
                              <a:rPr lang="en-US" altLang="zh-CN" sz="2000" b="1"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e>
                    </m:d>
                    <m:r>
                      <a:rPr lang="en-US" altLang="zh-CN" sz="2000" b="1" i="1">
                        <a:latin typeface="Cambria Math"/>
                      </a:rPr>
                      <m:t>⋅</m:t>
                    </m:r>
                    <m:r>
                      <a:rPr lang="en-US" altLang="zh-CN" sz="2000" i="1">
                        <a:latin typeface="Cambria Math"/>
                      </a:rPr>
                      <m:t>𝐺</m:t>
                    </m:r>
                    <m:d>
                      <m:dPr>
                        <m:ctrlPr>
                          <a:rPr lang="en-US" altLang="zh-CN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000" b="1">
                            <a:latin typeface="Cambria Math" panose="02040503050406030204" pitchFamily="18" charset="0"/>
                          </a:rPr>
                          <m:t>𝐯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n-US" altLang="zh-CN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000" i="1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dirty="0" smtClean="0">
                  <a:latin typeface="Arial" charset="0"/>
                </a:endParaRPr>
              </a:p>
              <a:p>
                <a:r>
                  <a:rPr lang="en-US" altLang="zh-CN" dirty="0" smtClean="0">
                    <a:latin typeface="Arial" charset="0"/>
                  </a:rPr>
                  <a:t>Validation</a:t>
                </a:r>
                <a:endParaRPr lang="en-US" altLang="zh-CN" dirty="0">
                  <a:latin typeface="Arial" charset="0"/>
                </a:endParaRPr>
              </a:p>
            </p:txBody>
          </p:sp>
        </mc:Choice>
        <mc:Fallback xmlns="">
          <p:sp>
            <p:nvSpPr>
              <p:cNvPr id="14338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 rotWithShape="1">
                <a:blip r:embed="rId3"/>
                <a:stretch>
                  <a:fillRect t="-11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461448"/>
            <a:ext cx="4600575" cy="46005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3"/>
              <p:cNvSpPr txBox="1"/>
              <p:nvPr/>
            </p:nvSpPr>
            <p:spPr>
              <a:xfrm>
                <a:off x="838200" y="2057400"/>
                <a:ext cx="12192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Cambria Math"/>
                  </a:rPr>
                  <a:t>1</a:t>
                </a:r>
                <a:r>
                  <a:rPr lang="en-US" altLang="zh-CN" sz="2400" baseline="30000" dirty="0" smtClean="0">
                    <a:latin typeface="Cambria Math"/>
                  </a:rPr>
                  <a:t>st</a:t>
                </a:r>
                <a:r>
                  <a:rPr lang="en-US" altLang="zh-CN" sz="2400" dirty="0" smtClean="0">
                    <a:latin typeface="Cambria Math"/>
                  </a:rPr>
                  <a:t> ASG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/>
                        </a:rPr>
                        <m:t>𝐺</m:t>
                      </m:r>
                      <m:d>
                        <m:dPr>
                          <m:ctrlPr>
                            <a:rPr lang="en-US" altLang="zh-CN" sz="2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400" b="1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sz="2400" b="1" i="1">
                              <a:latin typeface="Cambria Math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altLang="zh-CN" sz="24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6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057400"/>
                <a:ext cx="1219200" cy="830997"/>
              </a:xfrm>
              <a:prstGeom prst="rect">
                <a:avLst/>
              </a:prstGeom>
              <a:blipFill rotWithShape="1">
                <a:blip r:embed="rId5"/>
                <a:stretch>
                  <a:fillRect l="-8000" t="-5882" r="-3000" b="-7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3"/>
              <p:cNvSpPr txBox="1"/>
              <p:nvPr/>
            </p:nvSpPr>
            <p:spPr>
              <a:xfrm>
                <a:off x="838200" y="4495800"/>
                <a:ext cx="12192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latin typeface="Cambria Math"/>
                  </a:rPr>
                  <a:t>2</a:t>
                </a:r>
                <a:r>
                  <a:rPr lang="en-US" altLang="zh-CN" sz="2400" baseline="30000" dirty="0" smtClean="0">
                    <a:latin typeface="Cambria Math"/>
                  </a:rPr>
                  <a:t>nd</a:t>
                </a:r>
                <a:r>
                  <a:rPr lang="en-US" altLang="zh-CN" sz="2400" dirty="0" smtClean="0">
                    <a:latin typeface="Cambria Math"/>
                  </a:rPr>
                  <a:t> ASG </a:t>
                </a:r>
                <a:endParaRPr lang="en-US" altLang="zh-CN" sz="240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/>
                        </a:rPr>
                        <m:t>𝐺</m:t>
                      </m:r>
                      <m:d>
                        <m:dPr>
                          <m:ctrlPr>
                            <a:rPr lang="en-US" altLang="zh-CN" sz="2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400" b="1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sz="2400" b="1" i="1">
                              <a:latin typeface="Cambria Math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altLang="zh-CN" sz="2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latin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altLang="zh-CN" sz="24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10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4495800"/>
                <a:ext cx="1219200" cy="830997"/>
              </a:xfrm>
              <a:prstGeom prst="rect">
                <a:avLst/>
              </a:prstGeom>
              <a:blipFill rotWithShape="1">
                <a:blip r:embed="rId6"/>
                <a:stretch>
                  <a:fillRect l="-8000" t="-5882" r="-8500" b="-7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3"/>
          <p:cNvSpPr txBox="1"/>
          <p:nvPr/>
        </p:nvSpPr>
        <p:spPr>
          <a:xfrm>
            <a:off x="6858000" y="20574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Approximated </a:t>
            </a:r>
          </a:p>
          <a:p>
            <a:pPr algn="ctr"/>
            <a:r>
              <a:rPr lang="en-US" altLang="zh-CN" sz="2000" dirty="0"/>
              <a:t>p</a:t>
            </a:r>
            <a:r>
              <a:rPr lang="en-US" altLang="zh-CN" sz="2000" dirty="0" smtClean="0"/>
              <a:t>roduct</a:t>
            </a:r>
            <a:endParaRPr lang="zh-CN" altLang="en-US" sz="2000" dirty="0"/>
          </a:p>
        </p:txBody>
      </p:sp>
      <p:sp>
        <p:nvSpPr>
          <p:cNvPr id="12" name="文本框 3"/>
          <p:cNvSpPr txBox="1"/>
          <p:nvPr/>
        </p:nvSpPr>
        <p:spPr>
          <a:xfrm>
            <a:off x="6934200" y="4599296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Ground truth</a:t>
            </a:r>
          </a:p>
          <a:p>
            <a:pPr algn="ctr"/>
            <a:r>
              <a:rPr lang="en-US" altLang="zh-CN" sz="2000" dirty="0"/>
              <a:t>p</a:t>
            </a:r>
            <a:r>
              <a:rPr lang="en-US" altLang="zh-CN" sz="2000" dirty="0" smtClean="0"/>
              <a:t>roduct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2967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Convolution of an ASG with an SG</a:t>
            </a:r>
            <a:endParaRPr lang="en-US" dirty="0"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Text Placeholder 2"/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altLang="zh-CN" dirty="0" smtClean="0">
                    <a:latin typeface="Arial" charset="0"/>
                  </a:rPr>
                  <a:t>Convolution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/>
                        </a:rPr>
                        <m:t>𝐶</m:t>
                      </m:r>
                      <m:d>
                        <m:dPr>
                          <m:ctrlPr>
                            <a:rPr lang="en-US" altLang="zh-CN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b="1">
                              <a:latin typeface="Cambria Math" panose="02040503050406030204" pitchFamily="18" charset="0"/>
                            </a:rPr>
                            <m:t>𝐩</m:t>
                          </m:r>
                        </m:e>
                      </m:d>
                      <m:r>
                        <a:rPr lang="en-US" altLang="zh-CN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altLang="zh-CN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 altLang="zh-CN">
                              <a:latin typeface="Cambria Math"/>
                            </a:rPr>
                            <m:t>Ω</m:t>
                          </m:r>
                        </m:sub>
                        <m:sup/>
                        <m:e>
                          <m:r>
                            <a:rPr lang="en-US" altLang="zh-CN" i="1">
                              <a:latin typeface="Cambria Math"/>
                            </a:rPr>
                            <m:t>𝐺</m:t>
                          </m:r>
                          <m:d>
                            <m:dPr>
                              <m:ctrlPr>
                                <a:rPr lang="en-US" altLang="zh-CN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b="1">
                                  <a:latin typeface="Cambria Math" panose="02040503050406030204" pitchFamily="18" charset="0"/>
                                </a:rPr>
                                <m:t>𝐯</m:t>
                              </m:r>
                              <m:r>
                                <a:rPr lang="en-US" altLang="zh-CN" b="1">
                                  <a:latin typeface="Cambria Math"/>
                                </a:rPr>
                                <m:t>;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b="1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1">
                                      <a:latin typeface="Cambria Math"/>
                                    </a:rPr>
                                    <m:t>𝐱</m:t>
                                  </m:r>
                                  <m:r>
                                    <a:rPr lang="en-US" altLang="zh-CN" b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zh-CN" b="1">
                                      <a:latin typeface="Cambria Math"/>
                                    </a:rPr>
                                    <m:t>𝐲</m:t>
                                  </m:r>
                                  <m:r>
                                    <a:rPr lang="en-US" altLang="zh-CN" b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altLang="zh-CN" b="1">
                                      <a:latin typeface="Cambria Math"/>
                                    </a:rPr>
                                    <m:t>𝐳</m:t>
                                  </m:r>
                                </m:e>
                              </m:d>
                              <m:r>
                                <a:rPr lang="en-US" altLang="zh-CN" b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zh-CN" i="1">
                                  <a:latin typeface="Cambria Math"/>
                                </a:rPr>
                                <m:t>[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  <m:r>
                                <a:rPr lang="en-US" altLang="zh-CN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zh-CN" i="1">
                                  <a:latin typeface="Cambria Math"/>
                                </a:rPr>
                                <m:t>𝜇</m:t>
                              </m:r>
                              <m:r>
                                <a:rPr lang="en-US" altLang="zh-CN" i="1">
                                  <a:latin typeface="Cambria Math"/>
                                </a:rPr>
                                <m:t>]</m:t>
                              </m:r>
                            </m:e>
                          </m:d>
                          <m:r>
                            <a:rPr lang="en-US" altLang="zh-CN" b="0" i="1" smtClean="0">
                              <a:latin typeface="Cambria Math"/>
                            </a:rPr>
                            <m:t>⋅</m:t>
                          </m:r>
                          <m:sSub>
                            <m:sSubPr>
                              <m:ctrlPr>
                                <a:rPr lang="en-US" altLang="zh-CN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/>
                                </a:rPr>
                                <m:t>𝑖𝑠𝑜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CN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b="1">
                                  <a:latin typeface="Cambria Math" panose="02040503050406030204" pitchFamily="18" charset="0"/>
                                </a:rPr>
                                <m:t>𝐯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r>
                                <a:rPr lang="en-US" altLang="zh-CN" b="1"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CN" b="0" i="1" smtClean="0">
                                  <a:latin typeface="Cambria Math"/>
                                </a:rPr>
                                <m:t>𝜈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en-US" altLang="zh-CN">
                              <a:latin typeface="Cambria Math"/>
                            </a:rPr>
                            <m:t>d</m:t>
                          </m:r>
                          <m:r>
                            <a:rPr lang="en-US" altLang="zh-CN" b="1">
                              <a:latin typeface="Cambria Math" panose="02040503050406030204" pitchFamily="18" charset="0"/>
                            </a:rPr>
                            <m:t>𝐯</m:t>
                          </m:r>
                        </m:e>
                      </m:nary>
                    </m:oMath>
                  </m:oMathPara>
                </a14:m>
                <a:endParaRPr lang="en-US" altLang="zh-CN" dirty="0">
                  <a:latin typeface="Arial" charset="0"/>
                </a:endParaRPr>
              </a:p>
              <a:p>
                <a:endParaRPr lang="en-US" altLang="zh-CN" dirty="0" smtClean="0">
                  <a:latin typeface="Arial" charset="0"/>
                </a:endParaRPr>
              </a:p>
              <a:p>
                <a:r>
                  <a:rPr lang="en-US" altLang="zh-CN" dirty="0" smtClean="0">
                    <a:latin typeface="Arial" charset="0"/>
                  </a:rPr>
                  <a:t>Our approximation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/>
                        </a:rPr>
                        <m:t>𝐶</m:t>
                      </m:r>
                      <m:d>
                        <m:dPr>
                          <m:ctrlPr>
                            <a:rPr lang="en-US" altLang="zh-CN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b="1">
                              <a:latin typeface="Cambria Math" panose="02040503050406030204" pitchFamily="18" charset="0"/>
                            </a:rPr>
                            <m:t>𝐩</m:t>
                          </m:r>
                        </m:e>
                      </m:d>
                      <m:r>
                        <a:rPr lang="en-US" altLang="zh-CN" b="0" i="1" smtClean="0">
                          <a:latin typeface="Cambria Math"/>
                        </a:rPr>
                        <m:t>≈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/>
                            </a:rPr>
                            <m:t>𝜋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altLang="zh-CN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d>
                                <m:dPr>
                                  <m:ctrlPr>
                                    <a:rPr lang="en-US" altLang="zh-CN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/>
                                    </a:rPr>
                                    <m:t>𝜆</m:t>
                                  </m:r>
                                  <m:r>
                                    <a:rPr lang="en-US" altLang="zh-CN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altLang="zh-CN" b="0" i="1" smtClean="0"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altLang="zh-CN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/>
                                    </a:rPr>
                                    <m:t>𝜇</m:t>
                                  </m:r>
                                  <m:r>
                                    <a:rPr lang="en-US" altLang="zh-CN" i="1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altLang="zh-CN" i="1"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</m:d>
                            </m:e>
                          </m:rad>
                        </m:den>
                      </m:f>
                      <m:r>
                        <a:rPr lang="en-US" altLang="zh-CN" b="0" i="1" smtClean="0">
                          <a:latin typeface="Cambria Math"/>
                        </a:rPr>
                        <m:t>⋅</m:t>
                      </m:r>
                      <m:r>
                        <a:rPr lang="en-US" altLang="zh-CN" i="1">
                          <a:latin typeface="Cambria Math"/>
                        </a:rPr>
                        <m:t>𝐺</m:t>
                      </m:r>
                      <m:d>
                        <m:dPr>
                          <m:ctrlPr>
                            <a:rPr lang="en-US" altLang="zh-CN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b="1">
                              <a:latin typeface="Cambria Math" panose="02040503050406030204" pitchFamily="18" charset="0"/>
                            </a:rPr>
                            <m:t>𝐩</m:t>
                          </m:r>
                          <m:r>
                            <a:rPr lang="en-US" altLang="zh-CN" b="1">
                              <a:latin typeface="Cambria Math"/>
                            </a:rPr>
                            <m:t>;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altLang="zh-CN" b="1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b="1">
                                  <a:latin typeface="Cambria Math"/>
                                </a:rPr>
                                <m:t>𝐱</m:t>
                              </m:r>
                              <m:r>
                                <a:rPr lang="en-US" altLang="zh-CN" b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zh-CN" b="1">
                                  <a:latin typeface="Cambria Math"/>
                                </a:rPr>
                                <m:t>𝐲</m:t>
                              </m:r>
                              <m:r>
                                <a:rPr lang="en-US" altLang="zh-CN" b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zh-CN" b="1">
                                  <a:latin typeface="Cambria Math"/>
                                </a:rPr>
                                <m:t>𝐳</m:t>
                              </m:r>
                            </m:e>
                          </m:d>
                          <m:r>
                            <a:rPr lang="en-US" altLang="zh-CN" b="1">
                              <a:latin typeface="Cambria Math"/>
                            </a:rPr>
                            <m:t>,</m:t>
                          </m:r>
                          <m:r>
                            <a:rPr lang="en-US" altLang="zh-CN" i="1">
                              <a:latin typeface="Cambria Math"/>
                            </a:rPr>
                            <m:t>[</m:t>
                          </m:r>
                          <m:f>
                            <m:fPr>
                              <m:ctrlPr>
                                <a:rPr lang="en-US" altLang="zh-CN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CN" b="0" i="1" smtClean="0">
                                  <a:latin typeface="Cambria Math"/>
                                </a:rPr>
                                <m:t>𝜈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num>
                            <m:den>
                              <m:r>
                                <a:rPr lang="en-US" altLang="zh-CN" b="0" i="1" smtClean="0">
                                  <a:latin typeface="Cambria Math"/>
                                </a:rPr>
                                <m:t>𝜈</m:t>
                              </m:r>
                              <m:r>
                                <a:rPr lang="en-US" altLang="zh-CN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CN" b="0" i="1" smtClean="0">
                                  <a:latin typeface="Cambria Math"/>
                                </a:rPr>
                                <m:t>𝜆</m:t>
                              </m:r>
                            </m:den>
                          </m:f>
                          <m:r>
                            <a:rPr lang="en-US" altLang="zh-CN" i="1">
                              <a:latin typeface="Cambria Math"/>
                            </a:rPr>
                            <m:t>,</m:t>
                          </m:r>
                          <m:f>
                            <m:fPr>
                              <m:ctrlPr>
                                <a:rPr lang="en-US" altLang="zh-CN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CN" i="1">
                                  <a:latin typeface="Cambria Math"/>
                                </a:rPr>
                                <m:t>𝜈</m:t>
                              </m:r>
                              <m:r>
                                <a:rPr lang="en-US" altLang="zh-CN" b="0" i="1" smtClean="0">
                                  <a:latin typeface="Cambria Math"/>
                                </a:rPr>
                                <m:t>𝜇</m:t>
                              </m:r>
                            </m:num>
                            <m:den>
                              <m:r>
                                <a:rPr lang="en-US" altLang="zh-CN" i="1">
                                  <a:latin typeface="Cambria Math"/>
                                </a:rPr>
                                <m:t>𝜈</m:t>
                              </m:r>
                              <m:r>
                                <a:rPr lang="en-US" altLang="zh-CN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zh-CN" b="0" i="1" smtClean="0">
                                  <a:latin typeface="Cambria Math"/>
                                </a:rPr>
                                <m:t>𝜇</m:t>
                              </m:r>
                            </m:den>
                          </m:f>
                          <m:r>
                            <a:rPr lang="en-US" altLang="zh-CN" i="1">
                              <a:latin typeface="Cambria Math"/>
                            </a:rPr>
                            <m:t>]</m:t>
                          </m:r>
                        </m:e>
                      </m:d>
                    </m:oMath>
                  </m:oMathPara>
                </a14:m>
                <a:endParaRPr lang="en-US" altLang="zh-CN" dirty="0">
                  <a:latin typeface="Arial" charset="0"/>
                </a:endParaRPr>
              </a:p>
              <a:p>
                <a:pPr marL="0" indent="0">
                  <a:buNone/>
                </a:pPr>
                <a:endParaRPr lang="en-US" altLang="zh-CN" dirty="0" smtClean="0">
                  <a:latin typeface="Arial" charset="0"/>
                </a:endParaRPr>
              </a:p>
              <a:p>
                <a:endParaRPr lang="en-US" altLang="zh-CN" dirty="0" smtClean="0">
                  <a:latin typeface="Arial" charset="0"/>
                </a:endParaRPr>
              </a:p>
              <a:p>
                <a:pPr marL="457200" lvl="1" indent="0">
                  <a:buNone/>
                </a:pPr>
                <a:r>
                  <a:rPr lang="en-US" altLang="zh-CN" dirty="0" smtClean="0">
                    <a:latin typeface="Arial" charset="0"/>
                  </a:rPr>
                  <a:t> </a:t>
                </a:r>
                <a:endParaRPr lang="en-US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</mc:Choice>
        <mc:Fallback xmlns="">
          <p:sp>
            <p:nvSpPr>
              <p:cNvPr id="14338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 rotWithShape="1">
                <a:blip r:embed="rId3"/>
                <a:stretch>
                  <a:fillRect t="-11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1415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Convolution of an ASG with an SG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33400" y="990600"/>
            <a:ext cx="8229600" cy="533400"/>
          </a:xfrm>
        </p:spPr>
        <p:txBody>
          <a:bodyPr/>
          <a:lstStyle/>
          <a:p>
            <a:r>
              <a:rPr lang="en-US" altLang="zh-CN" dirty="0" smtClean="0">
                <a:latin typeface="Arial" charset="0"/>
              </a:rPr>
              <a:t>Validation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25" y="1343025"/>
            <a:ext cx="4600575" cy="4600575"/>
          </a:xfrm>
          <a:prstGeom prst="rect">
            <a:avLst/>
          </a:prstGeom>
        </p:spPr>
      </p:pic>
      <p:sp>
        <p:nvSpPr>
          <p:cNvPr id="5" name="文本框 3"/>
          <p:cNvSpPr txBox="1"/>
          <p:nvPr/>
        </p:nvSpPr>
        <p:spPr>
          <a:xfrm>
            <a:off x="952500" y="2088177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/>
              <a:t>ASG</a:t>
            </a:r>
            <a:endParaRPr lang="zh-CN" altLang="en-US" sz="2000" dirty="0"/>
          </a:p>
        </p:txBody>
      </p:sp>
      <p:sp>
        <p:nvSpPr>
          <p:cNvPr id="6" name="文本框 9"/>
          <p:cNvSpPr txBox="1"/>
          <p:nvPr/>
        </p:nvSpPr>
        <p:spPr>
          <a:xfrm>
            <a:off x="304800" y="4457700"/>
            <a:ext cx="2133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/>
            </a:lvl1pPr>
          </a:lstStyle>
          <a:p>
            <a:r>
              <a:rPr lang="en-US" altLang="zh-CN" dirty="0"/>
              <a:t>Convolution kernel (SG)</a:t>
            </a:r>
            <a:endParaRPr lang="zh-CN" altLang="en-US" dirty="0"/>
          </a:p>
        </p:txBody>
      </p:sp>
      <p:sp>
        <p:nvSpPr>
          <p:cNvPr id="9" name="文本框 3"/>
          <p:cNvSpPr txBox="1"/>
          <p:nvPr/>
        </p:nvSpPr>
        <p:spPr>
          <a:xfrm>
            <a:off x="7086600" y="1934289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Approximated </a:t>
            </a:r>
          </a:p>
          <a:p>
            <a:pPr algn="ctr"/>
            <a:r>
              <a:rPr lang="en-US" altLang="zh-CN" sz="2000" dirty="0" smtClean="0"/>
              <a:t>convolution</a:t>
            </a:r>
            <a:endParaRPr lang="zh-CN" altLang="en-US" sz="2000" dirty="0"/>
          </a:p>
        </p:txBody>
      </p:sp>
      <p:sp>
        <p:nvSpPr>
          <p:cNvPr id="10" name="文本框 3"/>
          <p:cNvSpPr txBox="1"/>
          <p:nvPr/>
        </p:nvSpPr>
        <p:spPr>
          <a:xfrm>
            <a:off x="7086600" y="44577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Ground truth</a:t>
            </a:r>
          </a:p>
          <a:p>
            <a:pPr algn="ctr"/>
            <a:r>
              <a:rPr lang="en-US" altLang="zh-CN" sz="2000" dirty="0" smtClean="0"/>
              <a:t>convolution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4550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Rendering Applications of ASGs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Mathematical properties of ASGs</a:t>
            </a:r>
          </a:p>
          <a:p>
            <a:pPr lvl="1"/>
            <a:r>
              <a:rPr lang="en-US" altLang="zh-CN" dirty="0">
                <a:latin typeface="Arial" charset="0"/>
              </a:rPr>
              <a:t>Scale better in approximating anisotropic functions </a:t>
            </a:r>
            <a:endParaRPr lang="en-US" altLang="zh-CN" dirty="0" smtClean="0">
              <a:latin typeface="Arial" charset="0"/>
            </a:endParaRPr>
          </a:p>
          <a:p>
            <a:pPr lvl="1"/>
            <a:r>
              <a:rPr lang="en-US" altLang="zh-CN" dirty="0" smtClean="0">
                <a:latin typeface="Arial" charset="0"/>
              </a:rPr>
              <a:t>Closed-form integral, product, and convolution</a:t>
            </a:r>
          </a:p>
          <a:p>
            <a:pPr lvl="1"/>
            <a:endParaRPr lang="en-US" altLang="zh-CN" dirty="0" smtClean="0">
              <a:latin typeface="Arial" charset="0"/>
            </a:endParaRPr>
          </a:p>
          <a:p>
            <a:pPr lvl="1"/>
            <a:endParaRPr lang="en-US" altLang="zh-CN" dirty="0" smtClean="0">
              <a:latin typeface="Arial" charset="0"/>
            </a:endParaRPr>
          </a:p>
          <a:p>
            <a:r>
              <a:rPr lang="en-US" altLang="zh-CN" dirty="0" smtClean="0">
                <a:latin typeface="Arial" charset="0"/>
              </a:rPr>
              <a:t>Rendering framework</a:t>
            </a:r>
          </a:p>
          <a:p>
            <a:pPr lvl="1"/>
            <a:r>
              <a:rPr lang="en-US" altLang="zh-CN" dirty="0" smtClean="0">
                <a:latin typeface="Arial" charset="0"/>
              </a:rPr>
              <a:t>lighting approximation</a:t>
            </a:r>
          </a:p>
          <a:p>
            <a:pPr lvl="1"/>
            <a:r>
              <a:rPr lang="en-US" altLang="zh-CN" dirty="0" smtClean="0">
                <a:latin typeface="Arial" charset="0"/>
              </a:rPr>
              <a:t>BRDF approximation</a:t>
            </a:r>
          </a:p>
          <a:p>
            <a:pPr lvl="1"/>
            <a:r>
              <a:rPr lang="en-US" altLang="zh-CN" dirty="0" smtClean="0">
                <a:latin typeface="Arial" charset="0"/>
              </a:rPr>
              <a:t>Two SG-based applications</a:t>
            </a:r>
          </a:p>
          <a:p>
            <a:pPr lvl="2"/>
            <a:r>
              <a:rPr lang="en-US" altLang="zh-CN" dirty="0" smtClean="0">
                <a:latin typeface="Arial" charset="0"/>
              </a:rPr>
              <a:t>All-frequency, dynamic BRDF rendering [Wang 2009]</a:t>
            </a:r>
          </a:p>
          <a:p>
            <a:pPr lvl="2"/>
            <a:r>
              <a:rPr lang="en-US" altLang="zh-CN" dirty="0" smtClean="0">
                <a:latin typeface="Arial" charset="0"/>
              </a:rPr>
              <a:t>Bi-scale BRDF </a:t>
            </a:r>
            <a:r>
              <a:rPr lang="en-US" altLang="zh-CN" dirty="0">
                <a:latin typeface="Arial" charset="0"/>
              </a:rPr>
              <a:t>editing [Iwasaki 2012]</a:t>
            </a:r>
          </a:p>
          <a:p>
            <a:endParaRPr lang="en-US" altLang="zh-CN" dirty="0" smtClean="0">
              <a:latin typeface="Arial" charset="0"/>
            </a:endParaRPr>
          </a:p>
          <a:p>
            <a:pPr marL="457200" lvl="1" indent="0">
              <a:buNone/>
            </a:pPr>
            <a:r>
              <a:rPr lang="en-US" altLang="zh-CN" dirty="0" smtClean="0">
                <a:latin typeface="Arial" charset="0"/>
              </a:rPr>
              <a:t> 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5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Lighting </a:t>
            </a:r>
            <a:r>
              <a:rPr lang="en-US" altLang="zh-CN" dirty="0">
                <a:latin typeface="Arial" charset="0"/>
              </a:rPr>
              <a:t>approximation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Input: an environment light map</a:t>
            </a:r>
          </a:p>
          <a:p>
            <a:r>
              <a:rPr lang="en-US" altLang="zh-CN" dirty="0" smtClean="0">
                <a:latin typeface="Arial" charset="0"/>
              </a:rPr>
              <a:t>Output: a mixture of ASGs</a:t>
            </a:r>
          </a:p>
          <a:p>
            <a:endParaRPr lang="en-US" altLang="zh-CN" dirty="0">
              <a:latin typeface="Arial" charset="0"/>
            </a:endParaRPr>
          </a:p>
          <a:p>
            <a:r>
              <a:rPr lang="en-US" altLang="zh-CN" dirty="0" smtClean="0">
                <a:latin typeface="Arial" charset="0"/>
              </a:rPr>
              <a:t>Fitting procedure (following [Tsai 2006])</a:t>
            </a:r>
          </a:p>
          <a:p>
            <a:pPr lvl="1"/>
            <a:r>
              <a:rPr lang="en-US" dirty="0" smtClean="0"/>
              <a:t>Obtain an initial set of ASGs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the L-BFGS-B </a:t>
            </a:r>
            <a:r>
              <a:rPr lang="en-US" dirty="0" smtClean="0"/>
              <a:t>solver to optimize</a:t>
            </a:r>
            <a:br>
              <a:rPr lang="en-US" dirty="0" smtClean="0"/>
            </a:br>
            <a:r>
              <a:rPr lang="en-US" dirty="0" smtClean="0"/>
              <a:t>the parameters of ASGs</a:t>
            </a:r>
          </a:p>
          <a:p>
            <a:pPr lvl="1"/>
            <a:endParaRPr lang="en-US" altLang="zh-CN" dirty="0" smtClean="0">
              <a:latin typeface="Arial" charset="0"/>
            </a:endParaRPr>
          </a:p>
          <a:p>
            <a:pPr lvl="1"/>
            <a:endParaRPr lang="en-US" altLang="zh-CN" dirty="0" smtClean="0">
              <a:latin typeface="Arial" charset="0"/>
            </a:endParaRPr>
          </a:p>
          <a:p>
            <a:endParaRPr lang="en-US" altLang="zh-CN" dirty="0" smtClean="0">
              <a:latin typeface="Arial" charset="0"/>
            </a:endParaRPr>
          </a:p>
          <a:p>
            <a:pPr marL="457200" lvl="1" indent="0">
              <a:buNone/>
            </a:pPr>
            <a:r>
              <a:rPr lang="en-US" altLang="zh-CN" dirty="0" smtClean="0">
                <a:latin typeface="Arial" charset="0"/>
              </a:rPr>
              <a:t> 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0"/>
            <a:ext cx="2514600" cy="337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62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charset="0"/>
              </a:rPr>
              <a:t>Lighting approximation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48469" y="914400"/>
            <a:ext cx="8229600" cy="4648200"/>
          </a:xfrm>
        </p:spPr>
        <p:txBody>
          <a:bodyPr/>
          <a:lstStyle/>
          <a:p>
            <a:endParaRPr lang="en-US" altLang="zh-CN" dirty="0" smtClean="0">
              <a:latin typeface="Arial" charset="0"/>
            </a:endParaRPr>
          </a:p>
          <a:p>
            <a:endParaRPr lang="en-US" altLang="zh-CN" dirty="0">
              <a:latin typeface="Arial" charset="0"/>
            </a:endParaRPr>
          </a:p>
          <a:p>
            <a:endParaRPr lang="en-US" altLang="zh-CN" dirty="0" smtClean="0">
              <a:latin typeface="Arial" charset="0"/>
            </a:endParaRPr>
          </a:p>
          <a:p>
            <a:pPr marL="457200" lvl="1" indent="0">
              <a:buNone/>
            </a:pPr>
            <a:r>
              <a:rPr lang="en-US" altLang="zh-CN" dirty="0" smtClean="0">
                <a:latin typeface="Arial" charset="0"/>
              </a:rPr>
              <a:t> 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14500"/>
            <a:ext cx="27813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676400"/>
            <a:ext cx="5505450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1085850" y="1219200"/>
            <a:ext cx="1962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St. Peter’s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3810000" y="1219200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109 ASGs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6705600" y="1219200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109 SGs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15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charset="0"/>
              </a:rPr>
              <a:t>Lighting approximation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48469" y="914400"/>
            <a:ext cx="8229600" cy="4648200"/>
          </a:xfrm>
        </p:spPr>
        <p:txBody>
          <a:bodyPr/>
          <a:lstStyle/>
          <a:p>
            <a:endParaRPr lang="en-US" altLang="zh-CN" dirty="0" smtClean="0">
              <a:latin typeface="Arial" charset="0"/>
            </a:endParaRPr>
          </a:p>
          <a:p>
            <a:endParaRPr lang="en-US" altLang="zh-CN" dirty="0">
              <a:latin typeface="Arial" charset="0"/>
            </a:endParaRPr>
          </a:p>
          <a:p>
            <a:endParaRPr lang="en-US" altLang="zh-CN" dirty="0" smtClean="0">
              <a:latin typeface="Arial" charset="0"/>
            </a:endParaRPr>
          </a:p>
          <a:p>
            <a:pPr marL="457200" lvl="1" indent="0">
              <a:buNone/>
            </a:pPr>
            <a:r>
              <a:rPr lang="en-US" altLang="zh-CN" dirty="0" smtClean="0">
                <a:latin typeface="Arial" charset="0"/>
              </a:rPr>
              <a:t> 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5850" y="1219200"/>
            <a:ext cx="1581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Grace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3886200" y="1219200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 ASGs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6781800" y="1219200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 SGs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85925"/>
            <a:ext cx="274320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014" y="1723572"/>
            <a:ext cx="54483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757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BRDF </a:t>
            </a:r>
            <a:r>
              <a:rPr lang="en-US" altLang="zh-CN" dirty="0">
                <a:latin typeface="Arial" charset="0"/>
              </a:rPr>
              <a:t>approximation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BRDF representation [Wang 2009]</a:t>
            </a:r>
          </a:p>
          <a:p>
            <a:pPr lvl="1"/>
            <a:r>
              <a:rPr lang="en-US" dirty="0"/>
              <a:t>U</a:t>
            </a:r>
            <a:r>
              <a:rPr lang="en-US" dirty="0" smtClean="0"/>
              <a:t>se the micro-facet model</a:t>
            </a:r>
          </a:p>
          <a:p>
            <a:pPr lvl="1"/>
            <a:r>
              <a:rPr lang="en-US" altLang="zh-CN" dirty="0" smtClean="0">
                <a:latin typeface="Arial" charset="0"/>
              </a:rPr>
              <a:t>Approximate NDF by a </a:t>
            </a:r>
            <a:r>
              <a:rPr lang="en-US" altLang="zh-CN" dirty="0">
                <a:latin typeface="Arial" charset="0"/>
              </a:rPr>
              <a:t>mixture of </a:t>
            </a:r>
            <a:r>
              <a:rPr lang="en-US" altLang="zh-CN" dirty="0" smtClean="0">
                <a:latin typeface="Arial" charset="0"/>
              </a:rPr>
              <a:t>ASGs</a:t>
            </a:r>
            <a:endParaRPr lang="en-US" altLang="zh-CN" dirty="0">
              <a:latin typeface="Arial" charset="0"/>
            </a:endParaRPr>
          </a:p>
          <a:p>
            <a:r>
              <a:rPr lang="en-US" altLang="zh-CN" dirty="0" smtClean="0">
                <a:latin typeface="Arial" charset="0"/>
              </a:rPr>
              <a:t>Parametric BRDFs</a:t>
            </a:r>
          </a:p>
          <a:p>
            <a:pPr lvl="1"/>
            <a:r>
              <a:rPr lang="en-US" altLang="zh-CN" dirty="0" smtClean="0">
                <a:latin typeface="Arial" charset="0"/>
              </a:rPr>
              <a:t>1 ASG is usually enough</a:t>
            </a:r>
          </a:p>
          <a:p>
            <a:r>
              <a:rPr lang="en-US" altLang="zh-CN" dirty="0" smtClean="0">
                <a:latin typeface="Arial" charset="0"/>
              </a:rPr>
              <a:t>Measured BRDFs</a:t>
            </a:r>
          </a:p>
          <a:p>
            <a:pPr lvl="1"/>
            <a:r>
              <a:rPr lang="en-US" altLang="zh-CN" dirty="0" smtClean="0">
                <a:latin typeface="Arial" charset="0"/>
              </a:rPr>
              <a:t>Use </a:t>
            </a:r>
            <a:r>
              <a:rPr lang="en-US" dirty="0"/>
              <a:t>the L-BFGS-B </a:t>
            </a:r>
            <a:r>
              <a:rPr lang="en-US" dirty="0" smtClean="0"/>
              <a:t>solver to fit</a:t>
            </a:r>
            <a:endParaRPr lang="en-US" altLang="zh-CN" dirty="0" smtClean="0">
              <a:latin typeface="Arial" charset="0"/>
            </a:endParaRPr>
          </a:p>
          <a:p>
            <a:r>
              <a:rPr lang="en-US" altLang="zh-CN" dirty="0" smtClean="0">
                <a:latin typeface="Arial" charset="0"/>
              </a:rPr>
              <a:t>Spatially varying BRDFs</a:t>
            </a:r>
          </a:p>
          <a:p>
            <a:pPr lvl="1"/>
            <a:r>
              <a:rPr lang="en-US" altLang="zh-CN" dirty="0" smtClean="0">
                <a:latin typeface="Arial" charset="0"/>
              </a:rPr>
              <a:t>Fit each point separately </a:t>
            </a:r>
          </a:p>
          <a:p>
            <a:endParaRPr lang="en-US" altLang="zh-CN" dirty="0" smtClean="0">
              <a:latin typeface="Arial" charset="0"/>
            </a:endParaRPr>
          </a:p>
          <a:p>
            <a:pPr marL="457200" lvl="1" indent="0">
              <a:buNone/>
            </a:pPr>
            <a:r>
              <a:rPr lang="en-US" altLang="zh-CN" dirty="0" smtClean="0">
                <a:latin typeface="Arial" charset="0"/>
              </a:rPr>
              <a:t> 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34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BRDF approximation (SG </a:t>
            </a:r>
            <a:r>
              <a:rPr lang="en-US" altLang="zh-CN" dirty="0" err="1" smtClean="0">
                <a:latin typeface="Arial" charset="0"/>
              </a:rPr>
              <a:t>vs</a:t>
            </a:r>
            <a:r>
              <a:rPr lang="en-US" altLang="zh-CN" dirty="0" smtClean="0">
                <a:latin typeface="Arial" charset="0"/>
              </a:rPr>
              <a:t> ASG)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altLang="zh-CN" dirty="0" smtClean="0">
              <a:latin typeface="Arial" charset="0"/>
            </a:endParaRPr>
          </a:p>
          <a:p>
            <a:endParaRPr lang="en-US" altLang="zh-CN" dirty="0">
              <a:latin typeface="Arial" charset="0"/>
            </a:endParaRPr>
          </a:p>
          <a:p>
            <a:endParaRPr lang="en-US" altLang="zh-CN" dirty="0" smtClean="0">
              <a:latin typeface="Arial" charset="0"/>
            </a:endParaRPr>
          </a:p>
          <a:p>
            <a:pPr marL="457200" lvl="1" indent="0">
              <a:buNone/>
            </a:pPr>
            <a:r>
              <a:rPr lang="en-US" altLang="zh-CN" dirty="0" smtClean="0">
                <a:latin typeface="Arial" charset="0"/>
              </a:rPr>
              <a:t> 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31" y="1143000"/>
            <a:ext cx="2172269" cy="217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131" y="1143000"/>
            <a:ext cx="2172269" cy="217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172" y="3891887"/>
            <a:ext cx="2172269" cy="217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130" y="3886200"/>
            <a:ext cx="2172269" cy="217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8"/>
          <p:cNvSpPr txBox="1"/>
          <p:nvPr/>
        </p:nvSpPr>
        <p:spPr>
          <a:xfrm>
            <a:off x="990600" y="790432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SG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3886200" y="790432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SGs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6781800" y="790432"/>
            <a:ext cx="129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SGs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465" y="1144469"/>
            <a:ext cx="2170800" cy="217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75" y="3886200"/>
            <a:ext cx="2170800" cy="217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8"/>
          <p:cNvSpPr txBox="1"/>
          <p:nvPr/>
        </p:nvSpPr>
        <p:spPr>
          <a:xfrm>
            <a:off x="976952" y="3486090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SGs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3872552" y="348609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ASG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6768152" y="3486090"/>
            <a:ext cx="129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9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All-frequency, dynamic </a:t>
            </a:r>
            <a:r>
              <a:rPr lang="en-US" altLang="zh-CN" dirty="0">
                <a:latin typeface="Arial" charset="0"/>
              </a:rPr>
              <a:t>BRDF rendering</a:t>
            </a:r>
            <a:endParaRPr lang="en-US" dirty="0"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Text Placeholder 2"/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altLang="zh-CN" dirty="0" smtClean="0">
                    <a:latin typeface="Arial" charset="0"/>
                  </a:rPr>
                  <a:t>Formulation [Wang 2009]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/>
                        </a:rPr>
                        <m:t>𝐿</m:t>
                      </m:r>
                      <m:d>
                        <m:dPr>
                          <m:ctrlPr>
                            <a:rPr lang="en-US" altLang="zh-CN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b="1" i="0" smtClean="0">
                              <a:latin typeface="Cambria Math"/>
                            </a:rPr>
                            <m:t>𝐨</m:t>
                          </m:r>
                        </m:e>
                      </m:d>
                      <m:r>
                        <a:rPr lang="en-US" altLang="zh-CN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altLang="zh-CN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 altLang="zh-CN">
                              <a:latin typeface="Cambria Math"/>
                            </a:rPr>
                            <m:t>Ω</m:t>
                          </m:r>
                        </m:sub>
                        <m:sup/>
                        <m:e>
                          <m:r>
                            <a:rPr lang="en-US" altLang="zh-CN" b="0" i="1" smtClean="0">
                              <a:latin typeface="Cambria Math"/>
                            </a:rPr>
                            <m:t>𝐿</m:t>
                          </m:r>
                          <m:d>
                            <m:dPr>
                              <m:ctrlPr>
                                <a:rPr lang="en-US" altLang="zh-CN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b="1" i="0" smtClean="0">
                                  <a:latin typeface="Cambria Math"/>
                                </a:rPr>
                                <m:t>𝐢</m:t>
                              </m:r>
                            </m:e>
                          </m:d>
                          <m:r>
                            <a:rPr lang="en-US" altLang="zh-CN" b="0" i="1" smtClean="0">
                              <a:latin typeface="Cambria Math"/>
                            </a:rPr>
                            <m:t>𝑉</m:t>
                          </m:r>
                          <m:d>
                            <m:dPr>
                              <m:ctrlPr>
                                <a:rPr lang="en-US" altLang="zh-CN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b="1" i="0" smtClean="0">
                                  <a:latin typeface="Cambria Math"/>
                                </a:rPr>
                                <m:t>𝐢</m:t>
                              </m:r>
                            </m:e>
                          </m:d>
                          <m:r>
                            <a:rPr lang="en-US" altLang="zh-CN" b="0" i="1" smtClean="0">
                              <a:latin typeface="Cambria Math"/>
                            </a:rPr>
                            <m:t>𝜌</m:t>
                          </m:r>
                          <m:d>
                            <m:dPr>
                              <m:ctrlPr>
                                <a:rPr lang="en-US" altLang="zh-CN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b="1" i="0" smtClean="0">
                                  <a:latin typeface="Cambria Math"/>
                                </a:rPr>
                                <m:t>𝐢</m:t>
                              </m:r>
                              <m:r>
                                <a:rPr lang="en-US" altLang="zh-CN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zh-CN" b="1" i="0" smtClean="0">
                                  <a:latin typeface="Cambria Math"/>
                                </a:rPr>
                                <m:t>𝐨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en-US" altLang="zh-CN" b="0" i="1" smtClean="0">
                              <a:latin typeface="Cambria Math"/>
                            </a:rPr>
                            <m:t>max</m:t>
                          </m:r>
                          <m:r>
                            <a:rPr lang="en-US" altLang="zh-CN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zh-CN" b="1" i="0" smtClean="0">
                              <a:latin typeface="Cambria Math"/>
                            </a:rPr>
                            <m:t>𝐢</m:t>
                          </m:r>
                          <m:r>
                            <a:rPr lang="en-US" altLang="zh-CN" b="1" i="0" smtClean="0">
                              <a:latin typeface="Cambria Math"/>
                            </a:rPr>
                            <m:t>⋅</m:t>
                          </m:r>
                          <m:r>
                            <a:rPr lang="en-US" altLang="zh-CN" b="1" i="0" smtClean="0">
                              <a:latin typeface="Cambria Math"/>
                            </a:rPr>
                            <m:t>𝐧</m:t>
                          </m:r>
                          <m:r>
                            <a:rPr lang="en-US" altLang="zh-CN" b="0" i="1" smtClean="0">
                              <a:latin typeface="Cambria Math"/>
                            </a:rPr>
                            <m:t>,0)</m:t>
                          </m:r>
                          <m:r>
                            <a:rPr lang="en-US" altLang="zh-CN" i="1" smtClean="0">
                              <a:latin typeface="Cambria Math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altLang="zh-CN">
                              <a:latin typeface="Cambria Math"/>
                            </a:rPr>
                            <m:t>d</m:t>
                          </m:r>
                          <m:r>
                            <a:rPr lang="en-US" altLang="zh-CN" b="1" i="0" smtClean="0">
                              <a:latin typeface="Cambria Math"/>
                            </a:rPr>
                            <m:t>𝐢</m:t>
                          </m:r>
                        </m:e>
                      </m:nary>
                    </m:oMath>
                  </m:oMathPara>
                </a14:m>
                <a:endParaRPr lang="en-US" altLang="zh-CN" b="1" dirty="0">
                  <a:latin typeface="Arial" charset="0"/>
                </a:endParaRPr>
              </a:p>
              <a:p>
                <a:pPr lvl="1"/>
                <a:endParaRPr lang="en-US" altLang="zh-CN" i="1" dirty="0" smtClean="0">
                  <a:latin typeface="Cambria Math"/>
                </a:endParaRPr>
              </a:p>
              <a:p>
                <a:pPr lvl="1"/>
                <a:endParaRPr lang="en-US" altLang="zh-CN" i="1" dirty="0">
                  <a:latin typeface="Cambria Math"/>
                </a:endParaRP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  <a:latin typeface="Arial" charset="0"/>
                  </a:rPr>
                  <a:t>previous method [Wang 2009]</a:t>
                </a:r>
              </a:p>
              <a:p>
                <a:pPr lvl="2"/>
                <a:r>
                  <a:rPr lang="en-US" dirty="0" smtClean="0">
                    <a:solidFill>
                      <a:schemeClr val="tx1"/>
                    </a:solidFill>
                    <a:latin typeface="Arial" charset="0"/>
                  </a:rPr>
                  <a:t>approximate lighting and BRDF using mixture of SGs</a:t>
                </a:r>
              </a:p>
              <a:p>
                <a:pPr lvl="1"/>
                <a:r>
                  <a:rPr lang="en-US" dirty="0" smtClean="0">
                    <a:solidFill>
                      <a:schemeClr val="tx1"/>
                    </a:solidFill>
                    <a:latin typeface="Arial" charset="0"/>
                  </a:rPr>
                  <a:t>our method</a:t>
                </a:r>
              </a:p>
              <a:p>
                <a:pPr lvl="2"/>
                <a:r>
                  <a:rPr lang="en-US" altLang="zh-CN" dirty="0">
                    <a:solidFill>
                      <a:schemeClr val="tx1"/>
                    </a:solidFill>
                    <a:latin typeface="Arial" charset="0"/>
                  </a:rPr>
                  <a:t>approximate lighting and BRDF using mixture of </a:t>
                </a:r>
                <a:r>
                  <a:rPr lang="en-US" altLang="zh-CN" b="1" i="1" dirty="0" smtClean="0">
                    <a:solidFill>
                      <a:schemeClr val="tx1"/>
                    </a:solidFill>
                    <a:latin typeface="Arial" charset="0"/>
                  </a:rPr>
                  <a:t>ASGs</a:t>
                </a:r>
                <a:endParaRPr lang="en-US" altLang="zh-CN" b="1" i="1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</mc:Choice>
        <mc:Fallback xmlns="">
          <p:sp>
            <p:nvSpPr>
              <p:cNvPr id="14338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 rotWithShape="1">
                <a:blip r:embed="rId3"/>
                <a:stretch>
                  <a:fillRect t="-1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1695736" y="2362200"/>
            <a:ext cx="137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outgoing radiance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13"/>
          <p:cNvCxnSpPr/>
          <p:nvPr/>
        </p:nvCxnSpPr>
        <p:spPr>
          <a:xfrm>
            <a:off x="2372985" y="2133600"/>
            <a:ext cx="0" cy="31059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10"/>
          <p:cNvCxnSpPr/>
          <p:nvPr/>
        </p:nvCxnSpPr>
        <p:spPr>
          <a:xfrm>
            <a:off x="4419600" y="2121090"/>
            <a:ext cx="340534" cy="273953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867400" y="2495490"/>
            <a:ext cx="12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BRDF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211113" y="2071543"/>
            <a:ext cx="656287" cy="27814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067336" y="2349690"/>
            <a:ext cx="137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incoming</a:t>
            </a:r>
            <a:br>
              <a:rPr lang="en-US" sz="2000" dirty="0" smtClean="0"/>
            </a:br>
            <a:r>
              <a:rPr lang="en-US" sz="2000" dirty="0" smtClean="0"/>
              <a:t>radiance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3"/>
          <p:cNvCxnSpPr/>
          <p:nvPr/>
        </p:nvCxnSpPr>
        <p:spPr>
          <a:xfrm>
            <a:off x="3744585" y="2121090"/>
            <a:ext cx="0" cy="31059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267200" y="249549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visibility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50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Spherical Gaussians (SGs)</a:t>
            </a:r>
            <a:endParaRPr lang="en-US" dirty="0"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Text Placeholder 2"/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dirty="0" smtClean="0">
                    <a:latin typeface="Arial" charset="0"/>
                  </a:rPr>
                  <a:t>Definition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𝑖𝑠𝑜</m:t>
                          </m:r>
                        </m:sub>
                      </m:sSub>
                      <m:d>
                        <m:dPr>
                          <m:ctrlP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4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altLang="zh-CN" sz="2400" b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𝐩</m:t>
                          </m:r>
                          <m: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</m:d>
                      <m:r>
                        <a:rPr lang="en-US" altLang="zh-CN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altLang="zh-CN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  <m:d>
                            <m:dPr>
                              <m:ctrlPr>
                                <a:rPr lang="en-US" altLang="zh-CN" sz="24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sz="2400" b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𝐯</m:t>
                              </m:r>
                              <m:r>
                                <a:rPr lang="en-US" altLang="zh-CN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⋅</m:t>
                              </m:r>
                              <m:r>
                                <a:rPr lang="en-US" altLang="zh-CN" sz="2400" b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  <m:r>
                                <a:rPr lang="en-US" altLang="zh-CN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sup>
                      </m:sSup>
                    </m:oMath>
                  </m:oMathPara>
                </a14:m>
                <a:endParaRPr lang="en-US" altLang="zh-CN" sz="2400" dirty="0" smtClean="0">
                  <a:solidFill>
                    <a:schemeClr val="tx1"/>
                  </a:solidFill>
                  <a:latin typeface="Arial" charset="0"/>
                </a:endParaRPr>
              </a:p>
              <a:p>
                <a:pPr marL="457200" lvl="1" indent="0">
                  <a:buNone/>
                </a:pPr>
                <a:endParaRPr lang="en-US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</mc:Choice>
        <mc:Fallback xmlns="">
          <p:sp>
            <p:nvSpPr>
              <p:cNvPr id="14338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 rotWithShape="1">
                <a:blip r:embed="rId3"/>
                <a:stretch>
                  <a:fillRect t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114800" y="2101629"/>
            <a:ext cx="1358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bandwidth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5600" y="2114490"/>
            <a:ext cx="10016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center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6" name="Straight Arrow Connector 10"/>
          <p:cNvCxnSpPr/>
          <p:nvPr/>
        </p:nvCxnSpPr>
        <p:spPr>
          <a:xfrm>
            <a:off x="4240730" y="1828800"/>
            <a:ext cx="385265" cy="31653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13"/>
          <p:cNvCxnSpPr/>
          <p:nvPr/>
        </p:nvCxnSpPr>
        <p:spPr>
          <a:xfrm flipH="1">
            <a:off x="3485950" y="1840521"/>
            <a:ext cx="401795" cy="24557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588008" y="2461612"/>
            <a:ext cx="2057400" cy="2533222"/>
            <a:chOff x="990600" y="2553250"/>
            <a:chExt cx="2057400" cy="2533222"/>
          </a:xfrm>
        </p:grpSpPr>
        <p:pic>
          <p:nvPicPr>
            <p:cNvPr id="1029" name="Picture 5" descr="C:\微云网盘\88080666\Anisotropic Spherical Gaussian\ppt\img3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3029072"/>
              <a:ext cx="20574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椭圆 2"/>
            <p:cNvSpPr/>
            <p:nvPr/>
          </p:nvSpPr>
          <p:spPr>
            <a:xfrm>
              <a:off x="990600" y="3026346"/>
              <a:ext cx="2042327" cy="20262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/>
            <p:cNvSpPr/>
            <p:nvPr/>
          </p:nvSpPr>
          <p:spPr>
            <a:xfrm>
              <a:off x="1014132" y="3763849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弧形 21"/>
            <p:cNvSpPr/>
            <p:nvPr/>
          </p:nvSpPr>
          <p:spPr>
            <a:xfrm rot="10800000">
              <a:off x="1020746" y="3790774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965822" y="3985466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箭头连接符 36"/>
            <p:cNvCxnSpPr/>
            <p:nvPr/>
          </p:nvCxnSpPr>
          <p:spPr>
            <a:xfrm flipH="1" flipV="1">
              <a:off x="2004518" y="2690394"/>
              <a:ext cx="7246" cy="419342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2008155" y="3109736"/>
              <a:ext cx="4865" cy="87573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矩形 9"/>
                <p:cNvSpPr/>
                <p:nvPr/>
              </p:nvSpPr>
              <p:spPr>
                <a:xfrm>
                  <a:off x="1981200" y="2553250"/>
                  <a:ext cx="45717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𝐩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0" name="矩形 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81200" y="2553250"/>
                  <a:ext cx="457176" cy="46166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b="-1315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4" name="组合 13"/>
          <p:cNvGrpSpPr/>
          <p:nvPr/>
        </p:nvGrpSpPr>
        <p:grpSpPr>
          <a:xfrm>
            <a:off x="3982212" y="2487961"/>
            <a:ext cx="2069592" cy="2506873"/>
            <a:chOff x="3733800" y="2598527"/>
            <a:chExt cx="2069592" cy="2506873"/>
          </a:xfrm>
        </p:grpSpPr>
        <p:pic>
          <p:nvPicPr>
            <p:cNvPr id="1030" name="Picture 6" descr="C:\微云网盘\88080666\Anisotropic Spherical Gaussian\ppt\img1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5992" y="3048000"/>
              <a:ext cx="20574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3733800" y="3071623"/>
              <a:ext cx="2042327" cy="20262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>
              <a:off x="3757332" y="3809126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 26"/>
            <p:cNvSpPr/>
            <p:nvPr/>
          </p:nvSpPr>
          <p:spPr>
            <a:xfrm rot="10800000">
              <a:off x="3763946" y="3836051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709022" y="4030743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箭头连接符 28"/>
            <p:cNvCxnSpPr/>
            <p:nvPr/>
          </p:nvCxnSpPr>
          <p:spPr>
            <a:xfrm flipH="1" flipV="1">
              <a:off x="4747718" y="2735671"/>
              <a:ext cx="7246" cy="419342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51355" y="3155013"/>
              <a:ext cx="4865" cy="87573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矩形 30"/>
                <p:cNvSpPr/>
                <p:nvPr/>
              </p:nvSpPr>
              <p:spPr>
                <a:xfrm>
                  <a:off x="4724400" y="2598527"/>
                  <a:ext cx="45717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𝐩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1" name="矩形 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24400" y="2598527"/>
                  <a:ext cx="457176" cy="461665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b="-1315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2" name="矩形 31"/>
          <p:cNvSpPr/>
          <p:nvPr/>
        </p:nvSpPr>
        <p:spPr>
          <a:xfrm>
            <a:off x="575176" y="2743002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1</a:t>
            </a:r>
            <a:endParaRPr lang="en-US" dirty="0"/>
          </a:p>
        </p:txBody>
      </p:sp>
      <p:sp>
        <p:nvSpPr>
          <p:cNvPr id="33" name="矩形 32"/>
          <p:cNvSpPr/>
          <p:nvPr/>
        </p:nvSpPr>
        <p:spPr>
          <a:xfrm>
            <a:off x="533400" y="4650234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0</a:t>
            </a:r>
            <a:endParaRPr 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6388608" y="2438400"/>
            <a:ext cx="2069592" cy="2556434"/>
            <a:chOff x="6312408" y="2590998"/>
            <a:chExt cx="2069592" cy="2556434"/>
          </a:xfrm>
        </p:grpSpPr>
        <p:pic>
          <p:nvPicPr>
            <p:cNvPr id="1028" name="Picture 4" descr="C:\微云网盘\88080666\Anisotropic Spherical Gaussian\ppt\img2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4600" y="3090032"/>
              <a:ext cx="20574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椭圆 34"/>
            <p:cNvSpPr/>
            <p:nvPr/>
          </p:nvSpPr>
          <p:spPr>
            <a:xfrm>
              <a:off x="6312408" y="3064094"/>
              <a:ext cx="2042327" cy="20262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弧形 35"/>
            <p:cNvSpPr/>
            <p:nvPr/>
          </p:nvSpPr>
          <p:spPr>
            <a:xfrm>
              <a:off x="6335940" y="3801597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 rot="10800000">
              <a:off x="6342554" y="3828522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287630" y="4023214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箭头连接符 40"/>
            <p:cNvCxnSpPr/>
            <p:nvPr/>
          </p:nvCxnSpPr>
          <p:spPr>
            <a:xfrm flipH="1" flipV="1">
              <a:off x="7326326" y="2728142"/>
              <a:ext cx="7246" cy="419342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7329963" y="3147484"/>
              <a:ext cx="4865" cy="87573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矩形 42"/>
                <p:cNvSpPr/>
                <p:nvPr/>
              </p:nvSpPr>
              <p:spPr>
                <a:xfrm>
                  <a:off x="7303008" y="2590998"/>
                  <a:ext cx="45717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𝐩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3" name="矩形 4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03008" y="2590998"/>
                  <a:ext cx="457176" cy="461665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b="-1315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" name="右箭头 15"/>
          <p:cNvSpPr/>
          <p:nvPr/>
        </p:nvSpPr>
        <p:spPr>
          <a:xfrm>
            <a:off x="1524000" y="5181600"/>
            <a:ext cx="6934200" cy="304800"/>
          </a:xfrm>
          <a:prstGeom prst="rightArrow">
            <a:avLst>
              <a:gd name="adj1" fmla="val 50000"/>
              <a:gd name="adj2" fmla="val 262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3276600" y="5491005"/>
            <a:ext cx="35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 increasing bandwidth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588" y="2958116"/>
            <a:ext cx="295188" cy="192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charset="0"/>
              </a:rPr>
              <a:t>All-frequency, dynamic BRDF rendering</a:t>
            </a:r>
          </a:p>
          <a:p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33400" y="1066800"/>
            <a:ext cx="8229600" cy="4648200"/>
          </a:xfrm>
        </p:spPr>
        <p:txBody>
          <a:bodyPr/>
          <a:lstStyle/>
          <a:p>
            <a:pPr marL="457200" lvl="1" indent="0">
              <a:buNone/>
            </a:pPr>
            <a:r>
              <a:rPr lang="en-US" altLang="zh-CN" dirty="0" smtClean="0">
                <a:latin typeface="Arial" charset="0"/>
              </a:rPr>
              <a:t> 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2" name="media1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>
                  <p14:trim end="219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charset="0"/>
              </a:rPr>
              <a:t>All-frequency, dynamic BRDF rendering</a:t>
            </a:r>
          </a:p>
          <a:p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altLang="zh-CN" dirty="0" smtClean="0">
                <a:latin typeface="Arial" charset="0"/>
              </a:rPr>
              <a:t> 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2" name="media2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>
                  <p14:trim end="133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bi-scale </a:t>
            </a:r>
            <a:r>
              <a:rPr lang="en-US" altLang="zh-CN" dirty="0">
                <a:latin typeface="Arial" charset="0"/>
              </a:rPr>
              <a:t>BRDF </a:t>
            </a:r>
            <a:r>
              <a:rPr lang="en-US" altLang="zh-CN" dirty="0" smtClean="0">
                <a:latin typeface="Arial" charset="0"/>
              </a:rPr>
              <a:t>editing</a:t>
            </a:r>
            <a:endParaRPr lang="en-US" altLang="zh-CN" dirty="0"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Text Placeholder 2"/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altLang="zh-CN" dirty="0" smtClean="0">
                    <a:latin typeface="Arial" charset="0"/>
                  </a:rPr>
                  <a:t>Formulation [</a:t>
                </a:r>
                <a:r>
                  <a:rPr lang="en-US" altLang="zh-CN" dirty="0"/>
                  <a:t>Iwasaki </a:t>
                </a:r>
                <a:r>
                  <a:rPr lang="en-US" altLang="zh-CN" dirty="0" smtClean="0"/>
                  <a:t>2012</a:t>
                </a:r>
                <a:r>
                  <a:rPr lang="en-US" altLang="zh-CN" dirty="0" smtClean="0">
                    <a:latin typeface="Arial" charset="0"/>
                  </a:rPr>
                  <a:t>]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/>
                        </a:rPr>
                        <m:t>𝜌</m:t>
                      </m:r>
                      <m:d>
                        <m:dPr>
                          <m:ctrlPr>
                            <a:rPr lang="en-US" altLang="zh-CN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b="1" i="0" smtClean="0">
                              <a:latin typeface="Cambria Math"/>
                            </a:rPr>
                            <m:t>𝐢</m:t>
                          </m:r>
                          <m:r>
                            <a:rPr lang="en-US" altLang="zh-CN" b="1" i="0" smtClean="0">
                              <a:latin typeface="Cambria Math"/>
                            </a:rPr>
                            <m:t>,</m:t>
                          </m:r>
                          <m:r>
                            <a:rPr lang="en-US" altLang="zh-CN" b="1">
                              <a:latin typeface="Cambria Math"/>
                            </a:rPr>
                            <m:t>𝐨</m:t>
                          </m:r>
                        </m:e>
                      </m:d>
                      <m:r>
                        <a:rPr lang="en-US" altLang="zh-CN" i="1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altLang="zh-CN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 altLang="zh-CN">
                              <a:latin typeface="Cambria Math"/>
                            </a:rPr>
                            <m:t>Ω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altLang="zh-CN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/>
                                </a:rPr>
                                <m:t>𝑠𝑚𝑎𝑙𝑙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CN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b="1">
                                  <a:latin typeface="Cambria Math"/>
                                </a:rPr>
                                <m:t>𝐧</m:t>
                              </m:r>
                              <m:r>
                                <a:rPr lang="en-US" altLang="zh-CN" b="1" i="0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zh-CN" b="1">
                                  <a:latin typeface="Cambria Math"/>
                                </a:rPr>
                                <m:t>𝐢</m:t>
                              </m:r>
                              <m:r>
                                <a:rPr lang="en-US" altLang="zh-CN" b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altLang="zh-CN" b="1">
                                  <a:latin typeface="Cambria Math"/>
                                </a:rPr>
                                <m:t>𝐨</m:t>
                              </m:r>
                            </m:e>
                          </m:d>
                          <m:r>
                            <a:rPr lang="en-US" altLang="zh-CN" b="1" i="1" smtClean="0">
                              <a:latin typeface="Cambria Math"/>
                            </a:rPr>
                            <m:t>⋅</m:t>
                          </m:r>
                          <m:r>
                            <a:rPr lang="en-US" altLang="zh-CN" b="0" i="1" smtClean="0">
                              <a:latin typeface="Cambria Math"/>
                            </a:rPr>
                            <m:t>𝛾</m:t>
                          </m:r>
                          <m:r>
                            <a:rPr lang="en-US" altLang="zh-CN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zh-CN" b="1">
                              <a:latin typeface="Cambria Math"/>
                            </a:rPr>
                            <m:t>𝐧</m:t>
                          </m:r>
                          <m:r>
                            <a:rPr lang="en-US" altLang="zh-CN" b="1">
                              <a:latin typeface="Cambria Math"/>
                            </a:rPr>
                            <m:t>,</m:t>
                          </m:r>
                          <m:r>
                            <a:rPr lang="en-US" altLang="zh-CN" b="1">
                              <a:latin typeface="Cambria Math"/>
                            </a:rPr>
                            <m:t>𝐢</m:t>
                          </m:r>
                          <m:r>
                            <a:rPr lang="en-US" altLang="zh-CN" b="1">
                              <a:latin typeface="Cambria Math"/>
                            </a:rPr>
                            <m:t>,</m:t>
                          </m:r>
                          <m:r>
                            <a:rPr lang="en-US" altLang="zh-CN" b="1">
                              <a:latin typeface="Cambria Math"/>
                            </a:rPr>
                            <m:t>𝐨</m:t>
                          </m:r>
                          <m:r>
                            <a:rPr lang="en-US" altLang="zh-CN" b="0" i="1" smtClean="0">
                              <a:latin typeface="Cambria Math"/>
                            </a:rPr>
                            <m:t>)</m:t>
                          </m:r>
                          <m:r>
                            <m:rPr>
                              <m:sty m:val="p"/>
                            </m:rPr>
                            <a:rPr lang="en-US" altLang="zh-CN">
                              <a:latin typeface="Cambria Math"/>
                            </a:rPr>
                            <m:t>d</m:t>
                          </m:r>
                          <m:r>
                            <a:rPr lang="en-US" altLang="zh-CN" b="1" i="0" smtClean="0">
                              <a:latin typeface="Cambria Math"/>
                            </a:rPr>
                            <m:t>𝐧</m:t>
                          </m:r>
                        </m:e>
                      </m:nary>
                    </m:oMath>
                  </m:oMathPara>
                </a14:m>
                <a:endParaRPr lang="en-US" altLang="zh-CN" dirty="0">
                  <a:latin typeface="Arial" charset="0"/>
                </a:endParaRPr>
              </a:p>
              <a:p>
                <a:endParaRPr lang="en-US" altLang="zh-CN" dirty="0" smtClean="0">
                  <a:latin typeface="Arial" charset="0"/>
                </a:endParaRPr>
              </a:p>
              <a:p>
                <a:pPr lvl="1"/>
                <a:r>
                  <a:rPr lang="en-US" altLang="zh-CN" dirty="0" smtClean="0">
                    <a:solidFill>
                      <a:schemeClr val="tx1"/>
                    </a:solidFill>
                    <a:latin typeface="Arial" charset="0"/>
                  </a:rPr>
                  <a:t>previous </a:t>
                </a:r>
                <a:r>
                  <a:rPr lang="en-US" altLang="zh-CN" dirty="0">
                    <a:solidFill>
                      <a:schemeClr val="tx1"/>
                    </a:solidFill>
                    <a:latin typeface="Arial" charset="0"/>
                  </a:rPr>
                  <a:t>method </a:t>
                </a:r>
                <a:r>
                  <a:rPr lang="en-US" altLang="zh-CN" dirty="0">
                    <a:latin typeface="Arial" charset="0"/>
                  </a:rPr>
                  <a:t>[Iwasaki 2012</a:t>
                </a:r>
                <a:r>
                  <a:rPr lang="en-US" altLang="zh-CN" dirty="0" smtClean="0">
                    <a:latin typeface="Arial" charset="0"/>
                  </a:rPr>
                  <a:t>]</a:t>
                </a:r>
                <a:endParaRPr lang="en-US" altLang="zh-CN" dirty="0">
                  <a:solidFill>
                    <a:schemeClr val="tx1"/>
                  </a:solidFill>
                  <a:latin typeface="Arial" charset="0"/>
                </a:endParaRPr>
              </a:p>
              <a:p>
                <a:pPr lvl="2"/>
                <a:r>
                  <a:rPr lang="en-US" altLang="zh-CN" dirty="0">
                    <a:solidFill>
                      <a:schemeClr val="tx1"/>
                    </a:solidFill>
                    <a:latin typeface="Arial" charset="0"/>
                  </a:rPr>
                  <a:t>A</a:t>
                </a:r>
                <a:r>
                  <a:rPr lang="en-US" altLang="zh-CN" dirty="0" smtClean="0">
                    <a:solidFill>
                      <a:schemeClr val="tx1"/>
                    </a:solidFill>
                    <a:latin typeface="Arial" charset="0"/>
                  </a:rPr>
                  <a:t>pproximate small-scale BRDF and BVNDF by SGs</a:t>
                </a:r>
              </a:p>
              <a:p>
                <a:pPr lvl="2"/>
                <a:r>
                  <a:rPr lang="en-US" altLang="zh-CN" dirty="0" smtClean="0">
                    <a:solidFill>
                      <a:schemeClr val="tx1"/>
                    </a:solidFill>
                    <a:latin typeface="Arial" charset="0"/>
                  </a:rPr>
                  <a:t>Evaluated as: convolution of SGs</a:t>
                </a:r>
                <a:endParaRPr lang="en-US" altLang="zh-CN" dirty="0">
                  <a:solidFill>
                    <a:schemeClr val="tx1"/>
                  </a:solidFill>
                  <a:latin typeface="Arial" charset="0"/>
                </a:endParaRPr>
              </a:p>
              <a:p>
                <a:pPr lvl="1"/>
                <a:r>
                  <a:rPr lang="en-US" altLang="zh-CN" dirty="0">
                    <a:solidFill>
                      <a:schemeClr val="tx1"/>
                    </a:solidFill>
                    <a:latin typeface="Arial" charset="0"/>
                  </a:rPr>
                  <a:t>our method</a:t>
                </a:r>
              </a:p>
              <a:p>
                <a:pPr lvl="2"/>
                <a:r>
                  <a:rPr lang="en-US" altLang="zh-CN" dirty="0">
                    <a:solidFill>
                      <a:schemeClr val="tx1"/>
                    </a:solidFill>
                    <a:latin typeface="Arial" charset="0"/>
                  </a:rPr>
                  <a:t>A</a:t>
                </a:r>
                <a:r>
                  <a:rPr lang="en-US" altLang="zh-CN" dirty="0" smtClean="0">
                    <a:solidFill>
                      <a:schemeClr val="tx1"/>
                    </a:solidFill>
                    <a:latin typeface="Arial" charset="0"/>
                  </a:rPr>
                  <a:t>pproximate </a:t>
                </a:r>
                <a:r>
                  <a:rPr lang="en-US" altLang="zh-CN" dirty="0">
                    <a:solidFill>
                      <a:schemeClr val="tx1"/>
                    </a:solidFill>
                    <a:latin typeface="Arial" charset="0"/>
                  </a:rPr>
                  <a:t>small-scale </a:t>
                </a:r>
                <a:r>
                  <a:rPr lang="en-US" altLang="zh-CN" dirty="0" smtClean="0">
                    <a:solidFill>
                      <a:schemeClr val="tx1"/>
                    </a:solidFill>
                    <a:latin typeface="Arial" charset="0"/>
                  </a:rPr>
                  <a:t>BRDF by SGs</a:t>
                </a:r>
              </a:p>
              <a:p>
                <a:pPr lvl="2"/>
                <a:r>
                  <a:rPr lang="en-US" altLang="zh-CN" dirty="0">
                    <a:solidFill>
                      <a:schemeClr val="tx1"/>
                    </a:solidFill>
                    <a:latin typeface="Arial" charset="0"/>
                  </a:rPr>
                  <a:t>A</a:t>
                </a:r>
                <a:r>
                  <a:rPr lang="en-US" altLang="zh-CN" dirty="0" smtClean="0">
                    <a:solidFill>
                      <a:schemeClr val="tx1"/>
                    </a:solidFill>
                    <a:latin typeface="Arial" charset="0"/>
                  </a:rPr>
                  <a:t>pproximate </a:t>
                </a:r>
                <a:r>
                  <a:rPr lang="en-US" altLang="zh-CN" dirty="0">
                    <a:solidFill>
                      <a:schemeClr val="tx1"/>
                    </a:solidFill>
                    <a:latin typeface="Arial" charset="0"/>
                  </a:rPr>
                  <a:t>BVNDF </a:t>
                </a:r>
                <a:r>
                  <a:rPr lang="en-US" altLang="zh-CN" dirty="0" smtClean="0">
                    <a:solidFill>
                      <a:schemeClr val="tx1"/>
                    </a:solidFill>
                    <a:latin typeface="Arial" charset="0"/>
                  </a:rPr>
                  <a:t>by ASGs</a:t>
                </a:r>
              </a:p>
              <a:p>
                <a:pPr lvl="2"/>
                <a:r>
                  <a:rPr lang="en-US" altLang="zh-CN" dirty="0">
                    <a:solidFill>
                      <a:schemeClr val="tx1"/>
                    </a:solidFill>
                    <a:latin typeface="Arial" charset="0"/>
                  </a:rPr>
                  <a:t>Evaluated as: convolution of </a:t>
                </a:r>
                <a:r>
                  <a:rPr lang="en-US" altLang="zh-CN" dirty="0" smtClean="0">
                    <a:solidFill>
                      <a:schemeClr val="tx1"/>
                    </a:solidFill>
                    <a:latin typeface="Arial" charset="0"/>
                  </a:rPr>
                  <a:t>ASGs with SGs</a:t>
                </a:r>
                <a:endParaRPr lang="en-US" altLang="zh-CN" dirty="0">
                  <a:solidFill>
                    <a:schemeClr val="tx1"/>
                  </a:solidFill>
                  <a:latin typeface="Arial" charset="0"/>
                </a:endParaRPr>
              </a:p>
              <a:p>
                <a:pPr lvl="2"/>
                <a:endParaRPr lang="en-US" altLang="zh-CN" dirty="0">
                  <a:solidFill>
                    <a:schemeClr val="tx1"/>
                  </a:solidFill>
                  <a:latin typeface="Arial" charset="0"/>
                </a:endParaRPr>
              </a:p>
              <a:p>
                <a:pPr lvl="2"/>
                <a:endParaRPr lang="en-US" altLang="zh-CN" b="1" i="1" dirty="0">
                  <a:solidFill>
                    <a:schemeClr val="tx1"/>
                  </a:solidFill>
                  <a:latin typeface="Arial" charset="0"/>
                </a:endParaRPr>
              </a:p>
              <a:p>
                <a:endParaRPr lang="en-US" altLang="zh-CN" dirty="0" smtClean="0">
                  <a:latin typeface="Arial" charset="0"/>
                </a:endParaRPr>
              </a:p>
              <a:p>
                <a:pPr marL="457200" lvl="1" indent="0">
                  <a:buNone/>
                </a:pPr>
                <a:r>
                  <a:rPr lang="en-US" altLang="zh-CN" dirty="0" smtClean="0">
                    <a:latin typeface="Arial" charset="0"/>
                  </a:rPr>
                  <a:t> </a:t>
                </a:r>
                <a:endParaRPr lang="en-US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</mc:Choice>
        <mc:Fallback xmlns="">
          <p:sp>
            <p:nvSpPr>
              <p:cNvPr id="14338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 rotWithShape="0">
                <a:blip r:embed="rId3"/>
                <a:stretch>
                  <a:fillRect t="-1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1371600" y="2298510"/>
            <a:ext cx="2204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large-scale BRDF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5" name="Straight Arrow Connector 13"/>
          <p:cNvCxnSpPr/>
          <p:nvPr/>
        </p:nvCxnSpPr>
        <p:spPr>
          <a:xfrm>
            <a:off x="2667000" y="2071048"/>
            <a:ext cx="0" cy="31059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006152" y="2286000"/>
            <a:ext cx="12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BVNDF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5200" y="2286000"/>
            <a:ext cx="22845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small-scale BRDF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cxnSp>
        <p:nvCxnSpPr>
          <p:cNvPr id="10" name="Straight Arrow Connector 13"/>
          <p:cNvCxnSpPr/>
          <p:nvPr/>
        </p:nvCxnSpPr>
        <p:spPr>
          <a:xfrm>
            <a:off x="4491582" y="2071048"/>
            <a:ext cx="0" cy="291152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3"/>
          <p:cNvCxnSpPr/>
          <p:nvPr/>
        </p:nvCxnSpPr>
        <p:spPr>
          <a:xfrm>
            <a:off x="6297304" y="2057400"/>
            <a:ext cx="0" cy="31059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616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charset="0"/>
              </a:rPr>
              <a:t>bi-scale BRDF editing</a:t>
            </a: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altLang="zh-CN" dirty="0" smtClean="0">
              <a:latin typeface="Arial" charset="0"/>
            </a:endParaRPr>
          </a:p>
          <a:p>
            <a:pPr marL="457200" lvl="1" indent="0">
              <a:buNone/>
            </a:pPr>
            <a:r>
              <a:rPr lang="en-US" altLang="zh-CN" dirty="0" smtClean="0">
                <a:latin typeface="Arial" charset="0"/>
              </a:rPr>
              <a:t> 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2" name="media3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>
                  <p14:trim end="138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6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A novel representation: Anisotropic spherical Gaussians</a:t>
            </a:r>
          </a:p>
          <a:p>
            <a:pPr lvl="1"/>
            <a:r>
              <a:rPr lang="en-US" altLang="zh-CN" dirty="0" smtClean="0">
                <a:latin typeface="Arial" charset="0"/>
              </a:rPr>
              <a:t>Extends SGs to better scale with anisotropy</a:t>
            </a:r>
          </a:p>
          <a:p>
            <a:pPr lvl="1"/>
            <a:r>
              <a:rPr lang="en-US" altLang="zh-CN" dirty="0" smtClean="0">
                <a:latin typeface="Arial" charset="0"/>
              </a:rPr>
              <a:t>Retains those nice properties of SGs</a:t>
            </a:r>
          </a:p>
          <a:p>
            <a:pPr lvl="2"/>
            <a:r>
              <a:rPr lang="en-US" altLang="zh-CN" dirty="0" smtClean="0">
                <a:latin typeface="Arial" charset="0"/>
              </a:rPr>
              <a:t>closed-form integral, product and convolution</a:t>
            </a:r>
          </a:p>
          <a:p>
            <a:pPr lvl="2"/>
            <a:endParaRPr lang="en-US" altLang="zh-CN" dirty="0" smtClean="0">
              <a:latin typeface="Arial" charset="0"/>
            </a:endParaRPr>
          </a:p>
          <a:p>
            <a:r>
              <a:rPr lang="en-US" altLang="zh-CN" dirty="0" smtClean="0">
                <a:latin typeface="Arial" charset="0"/>
              </a:rPr>
              <a:t>Applications</a:t>
            </a:r>
            <a:endParaRPr lang="en-US" altLang="zh-CN" dirty="0">
              <a:latin typeface="Arial" charset="0"/>
            </a:endParaRPr>
          </a:p>
          <a:p>
            <a:pPr lvl="1"/>
            <a:r>
              <a:rPr lang="en-US" altLang="zh-CN" dirty="0" smtClean="0">
                <a:latin typeface="Arial" charset="0"/>
              </a:rPr>
              <a:t>Almost any SG-based rendering methods</a:t>
            </a:r>
          </a:p>
          <a:p>
            <a:pPr lvl="2"/>
            <a:r>
              <a:rPr lang="en-US" altLang="zh-CN" dirty="0">
                <a:latin typeface="Arial" charset="0"/>
              </a:rPr>
              <a:t>All-frequency, dynamic BRDF rendering </a:t>
            </a:r>
            <a:endParaRPr lang="en-US" altLang="zh-CN" dirty="0" smtClean="0">
              <a:latin typeface="Arial" charset="0"/>
            </a:endParaRPr>
          </a:p>
          <a:p>
            <a:pPr lvl="2"/>
            <a:r>
              <a:rPr lang="en-US" altLang="zh-CN" dirty="0" smtClean="0">
                <a:latin typeface="Arial" charset="0"/>
              </a:rPr>
              <a:t>Bi-scale </a:t>
            </a:r>
            <a:r>
              <a:rPr lang="en-US" altLang="zh-CN" dirty="0">
                <a:latin typeface="Arial" charset="0"/>
              </a:rPr>
              <a:t>BRDF </a:t>
            </a:r>
            <a:r>
              <a:rPr lang="en-US" altLang="zh-CN" dirty="0" smtClean="0">
                <a:latin typeface="Arial" charset="0"/>
              </a:rPr>
              <a:t>editing</a:t>
            </a:r>
            <a:endParaRPr lang="en-US" altLang="zh-CN" dirty="0">
              <a:latin typeface="Arial" charset="0"/>
            </a:endParaRPr>
          </a:p>
          <a:p>
            <a:pPr lvl="2"/>
            <a:endParaRPr lang="en-US" altLang="zh-CN" dirty="0" smtClean="0">
              <a:latin typeface="Arial" charset="0"/>
            </a:endParaRPr>
          </a:p>
          <a:p>
            <a:pPr marL="457200" lvl="1" indent="0">
              <a:buNone/>
            </a:pPr>
            <a:r>
              <a:rPr lang="en-US" altLang="zh-CN" dirty="0" smtClean="0">
                <a:latin typeface="Arial" charset="0"/>
              </a:rPr>
              <a:t> 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The end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Acknowledgement</a:t>
            </a:r>
            <a:endParaRPr lang="en-US" altLang="zh-CN" dirty="0">
              <a:latin typeface="Arial" charset="0"/>
            </a:endParaRPr>
          </a:p>
          <a:p>
            <a:pPr lvl="1"/>
            <a:r>
              <a:rPr lang="en-US" altLang="zh-CN" dirty="0" smtClean="0"/>
              <a:t>Anonymous </a:t>
            </a:r>
            <a:r>
              <a:rPr lang="en-US" altLang="zh-CN" dirty="0" err="1"/>
              <a:t>Siggraph</a:t>
            </a:r>
            <a:r>
              <a:rPr lang="en-US" altLang="zh-CN" dirty="0"/>
              <a:t> </a:t>
            </a:r>
            <a:r>
              <a:rPr lang="en-US" altLang="zh-CN" dirty="0" smtClean="0"/>
              <a:t>Asia reviewers</a:t>
            </a:r>
          </a:p>
          <a:p>
            <a:pPr lvl="1"/>
            <a:r>
              <a:rPr lang="en-US" dirty="0" err="1" smtClean="0">
                <a:solidFill>
                  <a:schemeClr val="tx1"/>
                </a:solidFill>
                <a:latin typeface="Arial" charset="0"/>
              </a:rPr>
              <a:t>Jiaping</a:t>
            </a:r>
            <a:r>
              <a:rPr lang="en-US" dirty="0" smtClean="0">
                <a:solidFill>
                  <a:schemeClr val="tx1"/>
                </a:solidFill>
                <a:latin typeface="Arial" charset="0"/>
              </a:rPr>
              <a:t> Wang, </a:t>
            </a:r>
            <a:r>
              <a:rPr lang="en-US" dirty="0" err="1" smtClean="0">
                <a:solidFill>
                  <a:schemeClr val="tx1"/>
                </a:solidFill>
                <a:latin typeface="Arial" charset="0"/>
              </a:rPr>
              <a:t>Peiran</a:t>
            </a:r>
            <a:r>
              <a:rPr lang="en-US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charset="0"/>
              </a:rPr>
              <a:t>Ren</a:t>
            </a:r>
            <a:r>
              <a:rPr lang="en-US" dirty="0" smtClean="0">
                <a:solidFill>
                  <a:schemeClr val="tx1"/>
                </a:solidFill>
                <a:latin typeface="Arial" charset="0"/>
              </a:rPr>
              <a:t> for useful discussions</a:t>
            </a:r>
          </a:p>
          <a:p>
            <a:pPr lvl="1"/>
            <a:endParaRPr lang="en-US" dirty="0" smtClean="0">
              <a:solidFill>
                <a:schemeClr val="tx1"/>
              </a:solidFill>
              <a:latin typeface="Arial" charset="0"/>
            </a:endParaRPr>
          </a:p>
          <a:p>
            <a:pPr lvl="1"/>
            <a:endParaRPr lang="en-US" dirty="0" smtClean="0">
              <a:solidFill>
                <a:schemeClr val="tx1"/>
              </a:solidFill>
              <a:latin typeface="Arial" charset="0"/>
            </a:endParaRPr>
          </a:p>
          <a:p>
            <a:pPr marL="0" indent="0" algn="ctr">
              <a:buNone/>
            </a:pPr>
            <a:r>
              <a:rPr lang="en-US" altLang="zh-CN" sz="4000" dirty="0"/>
              <a:t>Thank you very much.</a:t>
            </a:r>
          </a:p>
          <a:p>
            <a:pPr marL="0" indent="0" algn="ctr">
              <a:buNone/>
            </a:pPr>
            <a:r>
              <a:rPr lang="en-US" altLang="zh-CN" sz="4000" dirty="0"/>
              <a:t>Any Questions? </a:t>
            </a:r>
            <a:endParaRPr lang="zh-CN" altLang="en-US" sz="4000" dirty="0"/>
          </a:p>
          <a:p>
            <a:pPr lvl="1"/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Mathematical Properties of SGs</a:t>
            </a:r>
            <a:endParaRPr lang="en-US" altLang="zh-CN" dirty="0">
              <a:latin typeface="Arial" charset="0"/>
            </a:endParaRPr>
          </a:p>
          <a:p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占位符 2"/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altLang="zh-CN" dirty="0" smtClean="0"/>
                  <a:t>Closed-form integral </a:t>
                </a:r>
              </a:p>
              <a:p>
                <a:pPr lvl="1"/>
                <a:r>
                  <a:rPr lang="en-US" altLang="zh-CN" dirty="0" smtClean="0"/>
                  <a:t>The integral of an SG is closed-form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trlPr>
                            <a:rPr lang="en-US" altLang="zh-CN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 altLang="zh-CN">
                              <a:latin typeface="Cambria Math"/>
                            </a:rPr>
                            <m:t>Ω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altLang="zh-CN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/>
                                </a:rPr>
                                <m:t>𝑖𝑠𝑜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CN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b="1">
                                  <a:latin typeface="Cambria Math" panose="02040503050406030204" pitchFamily="18" charset="0"/>
                                </a:rPr>
                                <m:t>𝐯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r>
                                <a:rPr lang="en-US" altLang="zh-CN" b="1"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en-US" altLang="zh-CN">
                              <a:latin typeface="Cambria Math"/>
                            </a:rPr>
                            <m:t>d</m:t>
                          </m:r>
                          <m:r>
                            <a:rPr lang="en-US" altLang="zh-CN" b="1">
                              <a:latin typeface="Cambria Math" panose="02040503050406030204" pitchFamily="18" charset="0"/>
                            </a:rPr>
                            <m:t>𝐯</m:t>
                          </m:r>
                        </m:e>
                      </m:nary>
                      <m:r>
                        <a:rPr lang="en-US" altLang="zh-CN" i="1">
                          <a:latin typeface="Cambria Math"/>
                        </a:rPr>
                        <m:t> 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/>
                            </a:rPr>
                            <m:t>2</m:t>
                          </m:r>
                          <m:r>
                            <a:rPr lang="en-US" altLang="zh-CN" i="1">
                              <a:latin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altLang="zh-CN" i="1">
                              <a:latin typeface="Cambria Math"/>
                            </a:rPr>
                            <m:t>𝜆</m:t>
                          </m:r>
                          <m:r>
                            <a:rPr lang="en-US" altLang="zh-CN" i="1">
                              <a:latin typeface="Cambria Math"/>
                            </a:rPr>
                            <m:t> </m:t>
                          </m:r>
                        </m:den>
                      </m:f>
                      <m:d>
                        <m:dPr>
                          <m:ctrlPr>
                            <a:rPr lang="en-US" altLang="zh-CN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US" altLang="zh-CN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i="1">
                                  <a:latin typeface="Cambria Math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altLang="zh-CN" i="1">
                                  <a:latin typeface="Cambria Math"/>
                                </a:rPr>
                                <m:t>−2</m:t>
                              </m:r>
                              <m:r>
                                <a:rPr lang="en-US" altLang="zh-CN" i="1">
                                  <a:latin typeface="Cambria Math"/>
                                </a:rPr>
                                <m:t>𝜆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zh-CN" dirty="0" smtClean="0"/>
              </a:p>
              <a:p>
                <a:pPr marL="0" indent="0">
                  <a:buNone/>
                </a:pPr>
                <a:endParaRPr lang="zh-CN" altLang="en-US" sz="2800" dirty="0"/>
              </a:p>
            </p:txBody>
          </p:sp>
        </mc:Choice>
        <mc:Fallback xmlns="">
          <p:sp>
            <p:nvSpPr>
              <p:cNvPr id="3" name="文本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 rotWithShape="1">
                <a:blip r:embed="rId3"/>
                <a:stretch>
                  <a:fillRect t="-1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162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Mathematical Properties of SGs</a:t>
            </a:r>
            <a:endParaRPr lang="en-US" altLang="zh-CN" dirty="0">
              <a:latin typeface="Arial" charset="0"/>
            </a:endParaRPr>
          </a:p>
          <a:p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占位符 2"/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altLang="zh-CN" dirty="0" smtClean="0"/>
                  <a:t>Closed under multiplication</a:t>
                </a:r>
              </a:p>
              <a:p>
                <a:pPr lvl="1"/>
                <a:r>
                  <a:rPr lang="en-US" altLang="zh-CN" dirty="0" smtClean="0"/>
                  <a:t>The product of two SGs is also an SG</a:t>
                </a:r>
              </a:p>
              <a:p>
                <a:pPr marL="0" indent="0">
                  <a:buNone/>
                </a:pPr>
                <a:endParaRPr lang="en-US" altLang="zh-CN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000" i="1">
                              <a:latin typeface="Cambria Math"/>
                            </a:rPr>
                            <m:t>𝑖𝑠𝑜</m:t>
                          </m:r>
                        </m:sub>
                      </m:sSub>
                      <m:d>
                        <m:d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000" b="1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altLang="zh-CN" sz="2000" b="1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</m:e>
                            <m:sub>
                              <m:r>
                                <a:rPr lang="en-US" altLang="zh-CN" sz="2000" b="0" i="0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altLang="zh-CN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altLang="zh-CN" sz="2000" b="0" i="1" smtClean="0">
                          <a:latin typeface="Cambria Math"/>
                        </a:rPr>
                        <m:t>⋅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000" i="1">
                              <a:latin typeface="Cambria Math"/>
                            </a:rPr>
                            <m:t>𝑖𝑠𝑜</m:t>
                          </m:r>
                        </m:sub>
                      </m:sSub>
                      <m:d>
                        <m:d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000" b="1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altLang="zh-CN" sz="20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</m:e>
                            <m:sub>
                              <m:r>
                                <a:rPr lang="en-US" altLang="zh-CN" sz="2000" b="0" i="0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altLang="zh-CN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altLang="zh-CN" sz="2000" b="0" i="1" smtClean="0">
                          <a:latin typeface="Cambria Math"/>
                        </a:rPr>
                        <m:t>=</m:t>
                      </m:r>
                      <m:r>
                        <a:rPr lang="en-US" altLang="zh-CN" sz="2000" b="0" i="1" smtClean="0">
                          <a:latin typeface="Cambria Math"/>
                        </a:rPr>
                        <m:t>𝑐</m:t>
                      </m:r>
                      <m:sSub>
                        <m:sSub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000" i="1">
                              <a:latin typeface="Cambria Math"/>
                            </a:rPr>
                            <m:t>𝑖𝑠𝑜</m:t>
                          </m:r>
                        </m:sub>
                      </m:sSub>
                      <m:d>
                        <m:d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000" b="1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altLang="zh-CN" sz="20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CN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0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1">
                                      <a:latin typeface="Cambria Math" panose="02040503050406030204" pitchFamily="18" charset="0"/>
                                    </a:rPr>
                                    <m:t>𝐩</m:t>
                                  </m:r>
                                </m:e>
                                <m:sub>
                                  <m:r>
                                    <a:rPr lang="en-US" altLang="zh-CN" sz="200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000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0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1">
                                      <a:latin typeface="Cambria Math" panose="02040503050406030204" pitchFamily="18" charset="0"/>
                                    </a:rPr>
                                    <m:t>𝐩</m:t>
                                  </m:r>
                                </m:e>
                                <m:sub>
                                  <m:r>
                                    <a:rPr lang="en-US" altLang="zh-CN" sz="200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0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0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𝜆</m:t>
                                      </m:r>
                                    </m:e>
                                    <m:sub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000" b="1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000" b="1">
                                          <a:latin typeface="Cambria Math" panose="02040503050406030204" pitchFamily="18" charset="0"/>
                                        </a:rPr>
                                        <m:t>𝐩</m:t>
                                      </m:r>
                                    </m:e>
                                    <m:sub>
                                      <m:r>
                                        <a:rPr lang="en-US" altLang="zh-CN" sz="2000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0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𝜆</m:t>
                                      </m:r>
                                    </m:e>
                                    <m:sub>
                                      <m:r>
                                        <a:rPr lang="en-US" altLang="zh-CN" sz="20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2000" b="1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000" b="1">
                                          <a:latin typeface="Cambria Math" panose="02040503050406030204" pitchFamily="18" charset="0"/>
                                        </a:rPr>
                                        <m:t>𝐩</m:t>
                                      </m:r>
                                    </m:e>
                                    <m:sub>
                                      <m:r>
                                        <a:rPr lang="en-US" altLang="zh-CN" sz="2000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</m:den>
                          </m:f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altLang="zh-CN" sz="200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0" i="1" smtClean="0">
                                      <a:latin typeface="Cambria Math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zh-CN" sz="20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0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1">
                                      <a:latin typeface="Cambria Math" panose="02040503050406030204" pitchFamily="18" charset="0"/>
                                    </a:rPr>
                                    <m:t>𝐩</m:t>
                                  </m:r>
                                </m:e>
                                <m:sub>
                                  <m:r>
                                    <a:rPr lang="en-US" altLang="zh-CN" sz="200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000" b="0" i="1" smtClean="0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0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1">
                                      <a:latin typeface="Cambria Math" panose="02040503050406030204" pitchFamily="18" charset="0"/>
                                    </a:rPr>
                                    <m:t>𝐩</m:t>
                                  </m:r>
                                </m:e>
                                <m:sub>
                                  <m:r>
                                    <a:rPr lang="en-US" altLang="zh-CN" sz="2000" b="0" i="0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endParaRPr lang="en-US" altLang="zh-CN" dirty="0" smtClean="0"/>
              </a:p>
              <a:p>
                <a:endParaRPr lang="en-US" altLang="zh-CN" dirty="0"/>
              </a:p>
              <a:p>
                <a:pPr marL="0" indent="0">
                  <a:buNone/>
                </a:pPr>
                <a:endParaRPr lang="zh-CN" altLang="en-US" sz="2800" dirty="0"/>
              </a:p>
            </p:txBody>
          </p:sp>
        </mc:Choice>
        <mc:Fallback xmlns="">
          <p:sp>
            <p:nvSpPr>
              <p:cNvPr id="3" name="文本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 rotWithShape="0">
                <a:blip r:embed="rId3"/>
                <a:stretch>
                  <a:fillRect t="-1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5" y="3181290"/>
            <a:ext cx="7117555" cy="2133600"/>
          </a:xfrm>
          <a:prstGeom prst="rect">
            <a:avLst/>
          </a:prstGeom>
        </p:spPr>
      </p:pic>
      <p:sp>
        <p:nvSpPr>
          <p:cNvPr id="14" name="文本框 5"/>
          <p:cNvSpPr txBox="1"/>
          <p:nvPr/>
        </p:nvSpPr>
        <p:spPr>
          <a:xfrm>
            <a:off x="6320565" y="5391090"/>
            <a:ext cx="1437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rial"/>
                <a:ea typeface="ＭＳ Ｐゴシック" charset="0"/>
                <a:cs typeface="Arial"/>
              </a:rPr>
              <a:t>Product</a:t>
            </a:r>
            <a:endParaRPr lang="zh-CN" altLang="en-US" sz="2000" dirty="0">
              <a:latin typeface="Arial"/>
              <a:ea typeface="ＭＳ Ｐゴシック" charset="0"/>
              <a:cs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/>
              <p:cNvSpPr/>
              <p:nvPr/>
            </p:nvSpPr>
            <p:spPr>
              <a:xfrm>
                <a:off x="2917095" y="3943290"/>
                <a:ext cx="41389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b="1" i="1">
                          <a:latin typeface="Cambria Math"/>
                        </a:rPr>
                        <m:t>⋅</m:t>
                      </m:r>
                    </m:oMath>
                  </m:oMathPara>
                </a14:m>
                <a:endParaRPr lang="zh-CN" altLang="en-US" sz="3200" b="1" dirty="0"/>
              </a:p>
            </p:txBody>
          </p:sp>
        </mc:Choice>
        <mc:Fallback xmlns=""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7095" y="3943290"/>
                <a:ext cx="413895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矩形 17"/>
              <p:cNvSpPr/>
              <p:nvPr/>
            </p:nvSpPr>
            <p:spPr>
              <a:xfrm>
                <a:off x="5303045" y="3943290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zh-CN" altLang="en-US" sz="3200" dirty="0"/>
              </a:p>
            </p:txBody>
          </p:sp>
        </mc:Choice>
        <mc:Fallback xmlns=""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3045" y="3943290"/>
                <a:ext cx="604653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矩形 18"/>
              <p:cNvSpPr/>
              <p:nvPr/>
            </p:nvSpPr>
            <p:spPr>
              <a:xfrm>
                <a:off x="914400" y="5391090"/>
                <a:ext cx="176606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000" i="1">
                              <a:latin typeface="Cambria Math"/>
                            </a:rPr>
                            <m:t>𝑖𝑠𝑜</m:t>
                          </m:r>
                        </m:sub>
                      </m:sSub>
                      <m:d>
                        <m:d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000" b="1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altLang="zh-CN" sz="20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</m:e>
                            <m:sub>
                              <m:r>
                                <a:rPr lang="en-US" altLang="zh-CN" sz="200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sz="2000" dirty="0"/>
              </a:p>
            </p:txBody>
          </p:sp>
        </mc:Choice>
        <mc:Fallback xmlns=""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5391090"/>
                <a:ext cx="1766060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424965" y="5391090"/>
                <a:ext cx="177798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000" i="1">
                              <a:latin typeface="Cambria Math"/>
                            </a:rPr>
                            <m:t>𝑖𝑠𝑜</m:t>
                          </m:r>
                        </m:sub>
                      </m:sSub>
                      <m:d>
                        <m:d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000" b="1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altLang="zh-CN" sz="20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</m:e>
                            <m:sub>
                              <m:r>
                                <a:rPr lang="en-US" altLang="zh-CN" sz="2000" b="0" i="0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altLang="zh-CN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sz="2000" dirty="0"/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4965" y="5391090"/>
                <a:ext cx="1777987" cy="400110"/>
              </a:xfrm>
              <a:prstGeom prst="rect">
                <a:avLst/>
              </a:prstGeom>
              <a:blipFill rotWithShape="1">
                <a:blip r:embed="rId8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088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25" y="3252850"/>
            <a:ext cx="7121559" cy="2134800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Arial" charset="0"/>
              </a:rPr>
              <a:t>Mathematical Properties of SGs</a:t>
            </a:r>
            <a:endParaRPr lang="en-US" altLang="zh-CN" dirty="0">
              <a:latin typeface="Arial" charset="0"/>
            </a:endParaRPr>
          </a:p>
          <a:p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占位符 2"/>
              <p:cNvSpPr>
                <a:spLocks noGrp="1"/>
              </p:cNvSpPr>
              <p:nvPr>
                <p:ph type="body" sz="quarter" idx="12"/>
              </p:nvPr>
            </p:nvSpPr>
            <p:spPr/>
            <p:txBody>
              <a:bodyPr/>
              <a:lstStyle/>
              <a:p>
                <a:r>
                  <a:rPr lang="en-US" altLang="zh-CN" dirty="0" smtClean="0"/>
                  <a:t>Closed under convolution approximately</a:t>
                </a:r>
              </a:p>
              <a:p>
                <a:pPr lvl="1"/>
                <a:r>
                  <a:rPr lang="en-US" altLang="zh-CN" dirty="0" smtClean="0"/>
                  <a:t>The convolution of two SGs is still an SG</a:t>
                </a:r>
                <a:br>
                  <a:rPr lang="en-US" altLang="zh-CN" dirty="0" smtClean="0"/>
                </a:br>
                <a:endParaRPr lang="en-US" altLang="zh-CN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 altLang="zh-CN" sz="2000">
                              <a:latin typeface="Cambria Math"/>
                            </a:rPr>
                            <m:t>Ω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/>
                                </a:rPr>
                                <m:t>𝑖𝑠𝑜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𝐯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sSub>
                                <m:sSubPr>
                                  <m:ctrlPr>
                                    <a:rPr lang="en-US" altLang="zh-CN" sz="20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1">
                                      <a:latin typeface="Cambria Math" panose="02040503050406030204" pitchFamily="18" charset="0"/>
                                    </a:rPr>
                                    <m:t>𝐩</m:t>
                                  </m:r>
                                </m:e>
                                <m:sub>
                                  <m:r>
                                    <a:rPr lang="en-US" altLang="zh-CN" sz="200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2000" i="1">
                              <a:latin typeface="Cambria Math"/>
                            </a:rPr>
                            <m:t>⋅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/>
                                </a:rPr>
                                <m:t>𝑖𝑠𝑜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𝐯</m:t>
                              </m:r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sSub>
                                <m:sSubPr>
                                  <m:ctrlPr>
                                    <a:rPr lang="en-US" altLang="zh-CN" sz="20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1">
                                      <a:latin typeface="Cambria Math" panose="02040503050406030204" pitchFamily="18" charset="0"/>
                                    </a:rPr>
                                    <m:t>𝐩</m:t>
                                  </m:r>
                                </m:e>
                                <m:sub>
                                  <m:r>
                                    <a:rPr lang="en-US" altLang="zh-CN" sz="200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CN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m:rPr>
                              <m:sty m:val="p"/>
                            </m:rPr>
                            <a:rPr lang="en-US" altLang="zh-CN" sz="2000">
                              <a:latin typeface="Cambria Math"/>
                            </a:rPr>
                            <m:t>d</m:t>
                          </m:r>
                          <m:r>
                            <a:rPr lang="en-US" altLang="zh-CN" sz="2000" b="1">
                              <a:latin typeface="Cambria Math" panose="02040503050406030204" pitchFamily="18" charset="0"/>
                            </a:rPr>
                            <m:t>𝐯</m:t>
                          </m:r>
                        </m:e>
                      </m:nary>
                      <m:r>
                        <a:rPr lang="en-US" altLang="zh-CN" sz="2000" b="0" i="1" smtClean="0">
                          <a:latin typeface="Cambria Math"/>
                        </a:rPr>
                        <m:t>≈</m:t>
                      </m:r>
                      <m:sSub>
                        <m:sSubPr>
                          <m:ctrlPr>
                            <a:rPr lang="en-US" altLang="zh-CN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000" b="0" i="1" smtClean="0">
                              <a:latin typeface="Cambria Math"/>
                            </a:rPr>
                            <m:t>𝑐</m:t>
                          </m:r>
                        </m:e>
                        <m:sub>
                          <m:r>
                            <a:rPr lang="en-US" altLang="zh-CN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000" i="1">
                              <a:latin typeface="Cambria Math"/>
                            </a:rPr>
                            <m:t>𝑖𝑠𝑜</m:t>
                          </m:r>
                        </m:sub>
                      </m:sSub>
                      <m:d>
                        <m:d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0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</m:e>
                            <m:sub>
                              <m:r>
                                <a:rPr lang="en-US" altLang="zh-CN" sz="200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altLang="zh-CN" sz="20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</m:e>
                            <m:sub>
                              <m:r>
                                <a:rPr lang="en-US" altLang="zh-CN" sz="2000" b="0" i="0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2000" i="1" smtClean="0">
                              <a:latin typeface="Cambria Math"/>
                            </a:rPr>
                            <m:t> </m:t>
                          </m:r>
                          <m:f>
                            <m:fPr>
                              <m:ctrlPr>
                                <a:rPr lang="en-US" altLang="zh-CN" sz="20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CN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altLang="zh-CN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000" b="0" i="1" smtClean="0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en-US" altLang="zh-CN" sz="2000" dirty="0" smtClean="0"/>
              </a:p>
              <a:p>
                <a:pPr marL="0" indent="0">
                  <a:buNone/>
                </a:pPr>
                <a:endParaRPr lang="en-US" altLang="zh-CN" dirty="0" smtClean="0"/>
              </a:p>
              <a:p>
                <a:endParaRPr lang="en-US" altLang="zh-CN" dirty="0"/>
              </a:p>
              <a:p>
                <a:pPr marL="0" indent="0">
                  <a:buNone/>
                </a:pPr>
                <a:endParaRPr lang="zh-CN" altLang="en-US" sz="2800" dirty="0"/>
              </a:p>
            </p:txBody>
          </p:sp>
        </mc:Choice>
        <mc:Fallback xmlns="">
          <p:sp>
            <p:nvSpPr>
              <p:cNvPr id="3" name="文本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2"/>
              </p:nvPr>
            </p:nvSpPr>
            <p:spPr>
              <a:blipFill rotWithShape="0">
                <a:blip r:embed="rId4"/>
                <a:stretch>
                  <a:fillRect t="-1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5"/>
          <p:cNvSpPr txBox="1"/>
          <p:nvPr/>
        </p:nvSpPr>
        <p:spPr>
          <a:xfrm>
            <a:off x="6189691" y="5379215"/>
            <a:ext cx="15827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"/>
                <a:ea typeface="ＭＳ Ｐゴシック" charset="0"/>
                <a:cs typeface="Arial"/>
              </a:rPr>
              <a:t>Convolution</a:t>
            </a:r>
            <a:endParaRPr lang="zh-CN" altLang="en-US" sz="2000" dirty="0">
              <a:latin typeface="Arial"/>
              <a:ea typeface="ＭＳ Ｐゴシック" charset="0"/>
              <a:cs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/>
              <p:cNvSpPr/>
              <p:nvPr/>
            </p:nvSpPr>
            <p:spPr>
              <a:xfrm>
                <a:off x="2952072" y="4097975"/>
                <a:ext cx="4732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200" b="1" i="1">
                          <a:latin typeface="Cambria Math"/>
                        </a:rPr>
                        <m:t>∗</m:t>
                      </m:r>
                    </m:oMath>
                  </m:oMathPara>
                </a14:m>
                <a:endParaRPr lang="zh-CN" altLang="en-US" sz="3200" b="1" dirty="0"/>
              </a:p>
            </p:txBody>
          </p:sp>
        </mc:Choice>
        <mc:Fallback xmlns=""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2072" y="4097975"/>
                <a:ext cx="473206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矩形 17"/>
              <p:cNvSpPr/>
              <p:nvPr/>
            </p:nvSpPr>
            <p:spPr>
              <a:xfrm>
                <a:off x="5385522" y="4038600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zh-CN" altLang="en-US" sz="3200" dirty="0"/>
              </a:p>
            </p:txBody>
          </p:sp>
        </mc:Choice>
        <mc:Fallback xmlns=""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5522" y="4038600"/>
                <a:ext cx="604653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矩形 18"/>
              <p:cNvSpPr/>
              <p:nvPr/>
            </p:nvSpPr>
            <p:spPr>
              <a:xfrm>
                <a:off x="985650" y="5387735"/>
                <a:ext cx="176606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000" i="1">
                              <a:latin typeface="Cambria Math"/>
                            </a:rPr>
                            <m:t>𝑖𝑠𝑜</m:t>
                          </m:r>
                        </m:sub>
                      </m:sSub>
                      <m:d>
                        <m:d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000" b="1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altLang="zh-CN" sz="20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</m:e>
                            <m:sub>
                              <m:r>
                                <a:rPr lang="en-US" altLang="zh-CN" sz="200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altLang="zh-CN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sz="2000" dirty="0"/>
              </a:p>
            </p:txBody>
          </p:sp>
        </mc:Choice>
        <mc:Fallback xmlns=""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650" y="5387735"/>
                <a:ext cx="1766060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1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496215" y="5381500"/>
                <a:ext cx="177798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000" i="1">
                              <a:latin typeface="Cambria Math"/>
                            </a:rPr>
                            <m:t>𝑖𝑠𝑜</m:t>
                          </m:r>
                        </m:sub>
                      </m:sSub>
                      <m:d>
                        <m:dPr>
                          <m:ctrlPr>
                            <a:rPr lang="en-US" altLang="zh-CN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000" b="1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en-US" altLang="zh-CN" sz="20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b="1">
                                  <a:latin typeface="Cambria Math" panose="02040503050406030204" pitchFamily="18" charset="0"/>
                                </a:rPr>
                                <m:t>𝐩</m:t>
                              </m:r>
                            </m:e>
                            <m:sub>
                              <m:r>
                                <a:rPr lang="en-US" altLang="zh-CN" sz="2000" b="0" i="0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zh-CN" sz="20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CN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altLang="zh-CN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sz="2000" dirty="0"/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6215" y="5381500"/>
                <a:ext cx="1777987" cy="400110"/>
              </a:xfrm>
              <a:prstGeom prst="rect">
                <a:avLst/>
              </a:prstGeom>
              <a:blipFill rotWithShape="1">
                <a:blip r:embed="rId8"/>
                <a:stretch>
                  <a:fillRect b="-1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7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charset="0"/>
              </a:rPr>
              <a:t>Why is SG suitable </a:t>
            </a:r>
            <a:r>
              <a:rPr lang="en-US" altLang="zh-CN" dirty="0" smtClean="0">
                <a:latin typeface="Arial" charset="0"/>
              </a:rPr>
              <a:t>for rendering?</a:t>
            </a:r>
            <a:endParaRPr lang="en-US" dirty="0">
              <a:latin typeface="Arial" charset="0"/>
            </a:endParaRPr>
          </a:p>
        </p:txBody>
      </p:sp>
      <p:sp>
        <p:nvSpPr>
          <p:cNvPr id="14338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Rotationally invariant</a:t>
            </a:r>
          </a:p>
          <a:p>
            <a:pPr lvl="1"/>
            <a:r>
              <a:rPr lang="en-US" altLang="zh-CN" dirty="0"/>
              <a:t>Lighting, BRDFs demand </a:t>
            </a:r>
            <a:r>
              <a:rPr lang="en-US" altLang="zh-CN" dirty="0" smtClean="0"/>
              <a:t>rotation</a:t>
            </a:r>
            <a:endParaRPr lang="en-US" dirty="0" smtClean="0"/>
          </a:p>
          <a:p>
            <a:r>
              <a:rPr lang="en-US" dirty="0" smtClean="0"/>
              <a:t>Capable </a:t>
            </a:r>
            <a:r>
              <a:rPr lang="en-US" dirty="0"/>
              <a:t>of representing all-frequency</a:t>
            </a:r>
            <a:br>
              <a:rPr lang="en-US" dirty="0"/>
            </a:br>
            <a:r>
              <a:rPr lang="en-US" dirty="0"/>
              <a:t> </a:t>
            </a:r>
            <a:r>
              <a:rPr lang="en-US" dirty="0" smtClean="0"/>
              <a:t>signals</a:t>
            </a:r>
          </a:p>
          <a:p>
            <a:pPr lvl="1"/>
            <a:r>
              <a:rPr lang="en-US" altLang="zh-CN" dirty="0" smtClean="0"/>
              <a:t>All-frequency lighting/BRDFs</a:t>
            </a:r>
          </a:p>
          <a:p>
            <a:r>
              <a:rPr lang="en-US" altLang="zh-CN" dirty="0" smtClean="0"/>
              <a:t>Closed-form integral</a:t>
            </a:r>
          </a:p>
          <a:p>
            <a:pPr lvl="1"/>
            <a:r>
              <a:rPr lang="en-US" dirty="0"/>
              <a:t>rendering </a:t>
            </a:r>
            <a:r>
              <a:rPr lang="en-US" dirty="0" smtClean="0"/>
              <a:t>is essentially integration [</a:t>
            </a:r>
            <a:r>
              <a:rPr lang="en-US" dirty="0" err="1" smtClean="0"/>
              <a:t>Kajiya</a:t>
            </a:r>
            <a:r>
              <a:rPr lang="en-US" dirty="0" smtClean="0"/>
              <a:t> 1986]</a:t>
            </a:r>
            <a:endParaRPr lang="en-US" altLang="zh-CN" dirty="0" smtClean="0"/>
          </a:p>
          <a:p>
            <a:r>
              <a:rPr lang="en-US" altLang="zh-CN" dirty="0" smtClean="0"/>
              <a:t>Closed under multiplication</a:t>
            </a:r>
          </a:p>
          <a:p>
            <a:pPr lvl="1"/>
            <a:r>
              <a:rPr lang="en-US" altLang="zh-CN" dirty="0"/>
              <a:t>m</a:t>
            </a:r>
            <a:r>
              <a:rPr lang="en-US" altLang="zh-CN" dirty="0" smtClean="0"/>
              <a:t>ultiplication of lighting, visibility and BRDFs</a:t>
            </a:r>
            <a:endParaRPr lang="en-US" altLang="zh-CN" dirty="0"/>
          </a:p>
          <a:p>
            <a:r>
              <a:rPr lang="en-US" altLang="zh-CN" dirty="0" smtClean="0"/>
              <a:t>Closed under convolution</a:t>
            </a:r>
          </a:p>
          <a:p>
            <a:pPr lvl="1"/>
            <a:r>
              <a:rPr lang="en-US" altLang="zh-CN" dirty="0" smtClean="0"/>
              <a:t>support for various applications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477000" y="792405"/>
            <a:ext cx="2057400" cy="2560395"/>
            <a:chOff x="990600" y="2526078"/>
            <a:chExt cx="2057400" cy="2560394"/>
          </a:xfrm>
        </p:grpSpPr>
        <p:pic>
          <p:nvPicPr>
            <p:cNvPr id="19" name="Picture 5" descr="C:\微云网盘\88080666\Anisotropic Spherical Gaussian\ppt\img3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3029072"/>
              <a:ext cx="20574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椭圆 19"/>
            <p:cNvSpPr/>
            <p:nvPr/>
          </p:nvSpPr>
          <p:spPr>
            <a:xfrm>
              <a:off x="990600" y="3026346"/>
              <a:ext cx="2042327" cy="20262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/>
            <p:cNvSpPr/>
            <p:nvPr/>
          </p:nvSpPr>
          <p:spPr>
            <a:xfrm>
              <a:off x="1014132" y="3763849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rot="10800000">
              <a:off x="1020746" y="3790774"/>
              <a:ext cx="1984549" cy="545876"/>
            </a:xfrm>
            <a:prstGeom prst="arc">
              <a:avLst>
                <a:gd name="adj1" fmla="val 10718463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965822" y="3985466"/>
              <a:ext cx="81169" cy="98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箭头连接符 26"/>
            <p:cNvCxnSpPr/>
            <p:nvPr/>
          </p:nvCxnSpPr>
          <p:spPr>
            <a:xfrm flipH="1" flipV="1">
              <a:off x="2004518" y="2690394"/>
              <a:ext cx="7246" cy="419342"/>
            </a:xfrm>
            <a:prstGeom prst="straightConnector1">
              <a:avLst/>
            </a:prstGeom>
            <a:ln w="28575">
              <a:solidFill>
                <a:srgbClr val="00CC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2008155" y="3109736"/>
              <a:ext cx="4865" cy="87573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矩形 28"/>
                <p:cNvSpPr/>
                <p:nvPr/>
              </p:nvSpPr>
              <p:spPr>
                <a:xfrm>
                  <a:off x="2057400" y="2526078"/>
                  <a:ext cx="45717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4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𝐩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2" name="矩形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7400" y="2526078"/>
                  <a:ext cx="457176" cy="46166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1333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36567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SG based </a:t>
            </a:r>
            <a:r>
              <a:rPr lang="en-US" altLang="zh-CN" dirty="0" smtClean="0"/>
              <a:t>r</a:t>
            </a:r>
            <a:r>
              <a:rPr lang="en-US" dirty="0" smtClean="0"/>
              <a:t>endering applications</a:t>
            </a:r>
            <a:endParaRPr lang="en-US" dirty="0"/>
          </a:p>
          <a:p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 smtClean="0"/>
              <a:t>SG as a </a:t>
            </a:r>
            <a:br>
              <a:rPr lang="en-US" altLang="zh-CN" dirty="0" smtClean="0"/>
            </a:br>
            <a:r>
              <a:rPr lang="en-US" altLang="zh-CN" dirty="0" smtClean="0"/>
              <a:t>PRT basis </a:t>
            </a:r>
            <a:br>
              <a:rPr lang="en-US" altLang="zh-CN" dirty="0" smtClean="0"/>
            </a:br>
            <a:r>
              <a:rPr lang="en-US" altLang="zh-CN" dirty="0" smtClean="0"/>
              <a:t>[Tsai 2006]</a:t>
            </a:r>
            <a:endParaRPr lang="en-US" dirty="0"/>
          </a:p>
          <a:p>
            <a:pPr marL="57150" indent="0">
              <a:buNone/>
            </a:pPr>
            <a:endParaRPr lang="en-US" dirty="0" smtClean="0"/>
          </a:p>
          <a:p>
            <a:pPr marL="5715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  <a:p>
            <a:r>
              <a:rPr lang="en-US" altLang="zh-CN" dirty="0" smtClean="0"/>
              <a:t>rendering with dynamic BRDFs [Wang 2009]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066800"/>
            <a:ext cx="5943600" cy="1970626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2819400" y="3034346"/>
            <a:ext cx="1158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2860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7432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2004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6576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ctr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279648" y="3034346"/>
            <a:ext cx="1117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2860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7432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2004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6576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ctr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5724528" y="3034346"/>
            <a:ext cx="106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2860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7432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2004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6576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ctr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Wavelet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7427599" y="3034346"/>
            <a:ext cx="599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2860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7432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2004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657600" algn="l" defTabSz="457200" rtl="0" eaLnBrk="1" latinLnBrk="0" hangingPunct="1">
              <a:defRPr sz="1200" kern="1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ctr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SG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962400"/>
            <a:ext cx="8077200" cy="1649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199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SG based rendering applications</a:t>
            </a:r>
            <a:endParaRPr lang="en-US" dirty="0"/>
          </a:p>
          <a:p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Frequency Domain </a:t>
            </a:r>
            <a:r>
              <a:rPr lang="en-US" altLang="zh-CN" dirty="0" smtClean="0"/>
              <a:t>Normal </a:t>
            </a:r>
            <a:br>
              <a:rPr lang="en-US" altLang="zh-CN" dirty="0" smtClean="0"/>
            </a:br>
            <a:r>
              <a:rPr lang="en-US" altLang="zh-CN" dirty="0" smtClean="0"/>
              <a:t>map filtering  [Han 2007]</a:t>
            </a:r>
            <a:endParaRPr lang="en-US" dirty="0"/>
          </a:p>
          <a:p>
            <a:pPr marL="57150" indent="0">
              <a:buNone/>
            </a:pPr>
            <a:endParaRPr lang="en-US" dirty="0" smtClean="0"/>
          </a:p>
          <a:p>
            <a:pPr marL="57150" indent="0">
              <a:buNone/>
            </a:pPr>
            <a:endParaRPr lang="en-US" dirty="0"/>
          </a:p>
          <a:p>
            <a:r>
              <a:rPr lang="en-US" altLang="zh-CN" dirty="0" smtClean="0"/>
              <a:t>interactive appearance </a:t>
            </a:r>
            <a:br>
              <a:rPr lang="en-US" altLang="zh-CN" dirty="0" smtClean="0"/>
            </a:br>
            <a:r>
              <a:rPr lang="en-US" altLang="zh-CN" dirty="0" smtClean="0"/>
              <a:t>editing</a:t>
            </a:r>
            <a:r>
              <a:rPr lang="en-US" altLang="zh-CN" dirty="0"/>
              <a:t> </a:t>
            </a:r>
            <a:r>
              <a:rPr lang="en-US" altLang="zh-CN" dirty="0" smtClean="0"/>
              <a:t>of hairs [Xu 2011]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066800"/>
            <a:ext cx="3429000" cy="268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951069"/>
            <a:ext cx="7905750" cy="191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233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- Title and Content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0000"/>
      </a:accent1>
      <a:accent2>
        <a:srgbClr val="333399"/>
      </a:accent2>
      <a:accent3>
        <a:srgbClr val="FFFFFF"/>
      </a:accent3>
      <a:accent4>
        <a:srgbClr val="000000"/>
      </a:accent4>
      <a:accent5>
        <a:srgbClr val="AA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Title and Content">
      <a:majorFont>
        <a:latin typeface="Lucida Grande"/>
        <a:ea typeface="ヒラギノ角ゴ ProN W3"/>
        <a:cs typeface="ヒラギノ角ゴ ProN W3"/>
      </a:majorFont>
      <a:minorFont>
        <a:latin typeface="Lucida Grande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5258</TotalTime>
  <Pages>0</Pages>
  <Words>3308</Words>
  <Characters>0</Characters>
  <Application>Microsoft Office PowerPoint</Application>
  <PresentationFormat>全屏显示(4:3)</PresentationFormat>
  <Lines>0</Lines>
  <Paragraphs>612</Paragraphs>
  <Slides>35</Slides>
  <Notes>35</Notes>
  <HiddenSlides>0</HiddenSlides>
  <MMClips>3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Default - Title and Content</vt:lpstr>
      <vt:lpstr>Custom Design</vt:lpstr>
      <vt:lpstr>1_Custom Design</vt:lpstr>
      <vt:lpstr>2_Custom Design</vt:lpstr>
      <vt:lpstr>3_Custom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Alex Widjaja</dc:creator>
  <cp:lastModifiedBy>xukun</cp:lastModifiedBy>
  <cp:revision>269</cp:revision>
  <dcterms:modified xsi:type="dcterms:W3CDTF">2013-12-03T11:19:54Z</dcterms:modified>
</cp:coreProperties>
</file>